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65" r:id="rId6"/>
    <p:sldId id="257" r:id="rId7"/>
    <p:sldId id="274" r:id="rId8"/>
    <p:sldId id="259" r:id="rId9"/>
    <p:sldId id="260" r:id="rId10"/>
    <p:sldId id="261" r:id="rId11"/>
    <p:sldId id="269" r:id="rId12"/>
    <p:sldId id="270" r:id="rId13"/>
    <p:sldId id="271" r:id="rId14"/>
    <p:sldId id="262" r:id="rId15"/>
    <p:sldId id="273" r:id="rId16"/>
    <p:sldId id="266" r:id="rId17"/>
    <p:sldId id="268" r:id="rId18"/>
    <p:sldId id="263" r:id="rId19"/>
    <p:sldId id="267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xiforma Bold" panose="020B0604020202020204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pitchFamily="2" charset="0"/>
      <p:regular r:id="rId29"/>
      <p:bold r:id="rId30"/>
    </p:embeddedFont>
    <p:embeddedFont>
      <p:font typeface="Montserrat Extra-Light" panose="020B0604020202020204" charset="0"/>
      <p:regular r:id="rId31"/>
    </p:embeddedFont>
    <p:embeddedFont>
      <p:font typeface="Poppins Medium" panose="000006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A0A76-B968-868D-2178-FCAA3F10AE7B}" v="2192" dt="2025-05-07T23:53:51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9608" y="-284752"/>
            <a:ext cx="16389462" cy="10856504"/>
          </a:xfrm>
          <a:custGeom>
            <a:avLst/>
            <a:gdLst/>
            <a:ahLst/>
            <a:cxnLst/>
            <a:rect l="l" t="t" r="r" b="b"/>
            <a:pathLst>
              <a:path w="16389462" h="10856504">
                <a:moveTo>
                  <a:pt x="0" y="0"/>
                </a:moveTo>
                <a:lnTo>
                  <a:pt x="16389461" y="0"/>
                </a:lnTo>
                <a:lnTo>
                  <a:pt x="16389461" y="10856504"/>
                </a:lnTo>
                <a:lnTo>
                  <a:pt x="0" y="10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384" b="-3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593046" y="-892606"/>
            <a:ext cx="13682668" cy="13861526"/>
          </a:xfrm>
          <a:custGeom>
            <a:avLst/>
            <a:gdLst/>
            <a:ahLst/>
            <a:cxnLst/>
            <a:rect l="l" t="t" r="r" b="b"/>
            <a:pathLst>
              <a:path w="13682668" h="13861526">
                <a:moveTo>
                  <a:pt x="0" y="0"/>
                </a:moveTo>
                <a:lnTo>
                  <a:pt x="13682667" y="0"/>
                </a:lnTo>
                <a:lnTo>
                  <a:pt x="13682667" y="13861526"/>
                </a:lnTo>
                <a:lnTo>
                  <a:pt x="0" y="13861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449608" y="-284752"/>
            <a:ext cx="16389462" cy="10856504"/>
          </a:xfrm>
          <a:custGeom>
            <a:avLst/>
            <a:gdLst/>
            <a:ahLst/>
            <a:cxnLst/>
            <a:rect l="l" t="t" r="r" b="b"/>
            <a:pathLst>
              <a:path w="16389462" h="10856504">
                <a:moveTo>
                  <a:pt x="0" y="0"/>
                </a:moveTo>
                <a:lnTo>
                  <a:pt x="16389461" y="0"/>
                </a:lnTo>
                <a:lnTo>
                  <a:pt x="16389461" y="10856504"/>
                </a:lnTo>
                <a:lnTo>
                  <a:pt x="0" y="10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4" b="-3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5400000">
            <a:off x="2759551" y="381000"/>
            <a:ext cx="10287000" cy="9525000"/>
          </a:xfrm>
          <a:custGeom>
            <a:avLst/>
            <a:gdLst/>
            <a:ahLst/>
            <a:cxnLst/>
            <a:rect l="l" t="t" r="r" b="b"/>
            <a:pathLst>
              <a:path w="10287000" h="9525000">
                <a:moveTo>
                  <a:pt x="0" y="0"/>
                </a:moveTo>
                <a:lnTo>
                  <a:pt x="10287000" y="0"/>
                </a:lnTo>
                <a:lnTo>
                  <a:pt x="10287000" y="9525000"/>
                </a:lnTo>
                <a:lnTo>
                  <a:pt x="0" y="952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10108" y="1028700"/>
            <a:ext cx="2895196" cy="732024"/>
          </a:xfrm>
          <a:custGeom>
            <a:avLst/>
            <a:gdLst/>
            <a:ahLst/>
            <a:cxnLst/>
            <a:rect l="l" t="t" r="r" b="b"/>
            <a:pathLst>
              <a:path w="2895196" h="732024">
                <a:moveTo>
                  <a:pt x="0" y="0"/>
                </a:moveTo>
                <a:lnTo>
                  <a:pt x="2895196" y="0"/>
                </a:lnTo>
                <a:lnTo>
                  <a:pt x="2895196" y="732024"/>
                </a:lnTo>
                <a:lnTo>
                  <a:pt x="0" y="732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0108" y="5928715"/>
            <a:ext cx="5847551" cy="109442"/>
            <a:chOff x="0" y="0"/>
            <a:chExt cx="1540096" cy="288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0096" cy="28824"/>
            </a:xfrm>
            <a:custGeom>
              <a:avLst/>
              <a:gdLst/>
              <a:ahLst/>
              <a:cxnLst/>
              <a:rect l="l" t="t" r="r" b="b"/>
              <a:pathLst>
                <a:path w="1540096" h="28824">
                  <a:moveTo>
                    <a:pt x="0" y="0"/>
                  </a:moveTo>
                  <a:lnTo>
                    <a:pt x="1540096" y="0"/>
                  </a:lnTo>
                  <a:lnTo>
                    <a:pt x="1540096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1540096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7473" y="4164714"/>
            <a:ext cx="6019994" cy="2626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Angular 14 </a:t>
            </a:r>
            <a:endParaRPr lang="es-ES">
              <a:latin typeface="Montserrat"/>
            </a:endParaRPr>
          </a:p>
          <a:p>
            <a:r>
              <a:rPr lang="en-US" sz="6000" dirty="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Nivel </a:t>
            </a:r>
            <a:r>
              <a:rPr lang="en-US" sz="6000" err="1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Básico</a:t>
            </a:r>
            <a:r>
              <a:rPr lang="en-US" sz="6000" dirty="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 </a:t>
            </a:r>
            <a:endParaRPr lang="en-US">
              <a:latin typeface="Montserrat"/>
            </a:endParaRPr>
          </a:p>
          <a:p>
            <a:pPr>
              <a:lnSpc>
                <a:spcPts val="6022"/>
              </a:lnSpc>
            </a:pPr>
            <a:r>
              <a:rPr lang="en-US" sz="6000" dirty="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(</a:t>
            </a:r>
            <a:r>
              <a:rPr lang="en-US" sz="6000" err="1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Parte</a:t>
            </a:r>
            <a:r>
              <a:rPr lang="en-US" sz="6000" dirty="0">
                <a:solidFill>
                  <a:srgbClr val="FFFFFF"/>
                </a:solidFill>
                <a:latin typeface="Montserrat"/>
                <a:ea typeface="+mn-lt"/>
                <a:cs typeface="+mn-lt"/>
                <a:sym typeface="Axiforma Bold"/>
              </a:rPr>
              <a:t> 1)</a:t>
            </a:r>
            <a:endParaRPr lang="en-US" dirty="0"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538" y="8734425"/>
            <a:ext cx="5998846" cy="371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50" err="1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Introducción</a:t>
            </a:r>
            <a:r>
              <a:rPr lang="en-US" sz="2450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 a Angular y </a:t>
            </a:r>
            <a:r>
              <a:rPr lang="en-US" sz="2450" err="1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Estructura</a:t>
            </a:r>
            <a:r>
              <a:rPr lang="en-US" sz="2450">
                <a:solidFill>
                  <a:srgbClr val="FFFFFF"/>
                </a:solidFill>
                <a:ea typeface="+mn-lt"/>
                <a:cs typeface="+mn-lt"/>
                <a:sym typeface="Axiforma Bold"/>
              </a:rPr>
              <a:t> SPA </a:t>
            </a:r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F7FFCD-2BE4-ECF9-BCC9-2B78193F2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DDB269-CB89-3440-F0D0-60B8C99310AA}"/>
              </a:ext>
            </a:extLst>
          </p:cNvPr>
          <p:cNvGrpSpPr/>
          <p:nvPr/>
        </p:nvGrpSpPr>
        <p:grpSpPr>
          <a:xfrm>
            <a:off x="9358937" y="0"/>
            <a:ext cx="8929063" cy="10287000"/>
            <a:chOff x="0" y="0"/>
            <a:chExt cx="11905417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0CD6D4B-37DD-4024-576C-6E186200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561" r="9608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0E235651-0D41-B95C-A3ED-5982CC4A3A1C}"/>
              </a:ext>
            </a:extLst>
          </p:cNvPr>
          <p:cNvSpPr/>
          <p:nvPr/>
        </p:nvSpPr>
        <p:spPr>
          <a:xfrm>
            <a:off x="647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9612ED1-F135-C187-B890-C7878522F98C}"/>
              </a:ext>
            </a:extLst>
          </p:cNvPr>
          <p:cNvSpPr txBox="1"/>
          <p:nvPr/>
        </p:nvSpPr>
        <p:spPr>
          <a:xfrm>
            <a:off x="781050" y="3696766"/>
            <a:ext cx="5069008" cy="1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50" b="1">
                <a:solidFill>
                  <a:srgbClr val="FFFFFF"/>
                </a:solidFill>
                <a:latin typeface="Montserrat Bold"/>
                <a:sym typeface="Montserrat Bold"/>
              </a:rPr>
              <a:t>Routing</a:t>
            </a:r>
            <a:endParaRPr lang="es-ES"/>
          </a:p>
          <a:p>
            <a:pPr algn="l">
              <a:lnSpc>
                <a:spcPts val="8539"/>
              </a:lnSpc>
              <a:spcBef>
                <a:spcPct val="0"/>
              </a:spcBef>
            </a:pPr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7AF54B-E80E-09B4-629F-AE8EAA0A9405}"/>
              </a:ext>
            </a:extLst>
          </p:cNvPr>
          <p:cNvSpPr txBox="1"/>
          <p:nvPr/>
        </p:nvSpPr>
        <p:spPr>
          <a:xfrm>
            <a:off x="781050" y="4744290"/>
            <a:ext cx="8634286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navegación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entre vistas o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endParaRPr lang="en-US" sz="2200" err="1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Define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rutas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(/home, /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contacto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/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productos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/1) y 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componente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corresponden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Permite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cargar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páginas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sin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recargar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toda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(SPA).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RouterModule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configuración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🔹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Analogía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Es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un GPS que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dice 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parte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 la app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debes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ir.</a:t>
            </a:r>
            <a:endParaRPr lang="en-US" sz="2200" err="1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b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4D78370-9633-4F6C-D8D1-71010435B7DD}"/>
              </a:ext>
            </a:extLst>
          </p:cNvPr>
          <p:cNvSpPr txBox="1"/>
          <p:nvPr/>
        </p:nvSpPr>
        <p:spPr>
          <a:xfrm>
            <a:off x="647700" y="683690"/>
            <a:ext cx="4348354" cy="296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5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06</a:t>
            </a:r>
            <a:endParaRPr lang="en-US" sz="18999" b="1">
              <a:solidFill>
                <a:srgbClr val="FFFFFF"/>
              </a:solidFill>
              <a:latin typeface="Axiforma Bold"/>
              <a:ea typeface="Axiforma Bold"/>
              <a:cs typeface="Axiforma Bold"/>
              <a:sym typeface="Axiforma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AAAFC2-F1C1-7C20-AC94-9D95F8AB3D3A}"/>
              </a:ext>
            </a:extLst>
          </p:cNvPr>
          <p:cNvSpPr txBox="1"/>
          <p:nvPr/>
        </p:nvSpPr>
        <p:spPr>
          <a:xfrm>
            <a:off x="647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</p:spTree>
    <p:extLst>
      <p:ext uri="{BB962C8B-B14F-4D97-AF65-F5344CB8AC3E}">
        <p14:creationId xmlns:p14="http://schemas.microsoft.com/office/powerpoint/2010/main" val="302687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5598" y="3602685"/>
            <a:ext cx="5144851" cy="130241"/>
            <a:chOff x="0" y="0"/>
            <a:chExt cx="1355023" cy="34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5023" cy="34302"/>
            </a:xfrm>
            <a:custGeom>
              <a:avLst/>
              <a:gdLst/>
              <a:ahLst/>
              <a:cxnLst/>
              <a:rect l="l" t="t" r="r" b="b"/>
              <a:pathLst>
                <a:path w="1355023" h="34302">
                  <a:moveTo>
                    <a:pt x="0" y="0"/>
                  </a:moveTo>
                  <a:lnTo>
                    <a:pt x="1355023" y="0"/>
                  </a:lnTo>
                  <a:lnTo>
                    <a:pt x="1355023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1355023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54816" y="2764551"/>
            <a:ext cx="6634192" cy="1715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err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Estructura</a:t>
            </a:r>
            <a:r>
              <a:rPr lang="en-US" sz="500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 del </a:t>
            </a:r>
            <a:r>
              <a:rPr lang="en-US" sz="5000" b="1" err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proyecto</a:t>
            </a:r>
            <a:endParaRPr lang="en-US" sz="5000" b="1" err="1">
              <a:solidFill>
                <a:srgbClr val="FFFFFF"/>
              </a:solidFill>
              <a:latin typeface="Axiforma Bold"/>
              <a:ea typeface="Axiforma Bold"/>
              <a:cs typeface="Axiforma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473367" y="-3908932"/>
            <a:ext cx="18104864" cy="18104864"/>
          </a:xfrm>
          <a:custGeom>
            <a:avLst/>
            <a:gdLst/>
            <a:ahLst/>
            <a:cxnLst/>
            <a:rect l="l" t="t" r="r" b="b"/>
            <a:pathLst>
              <a:path w="18104864" h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545291" y="4739728"/>
            <a:ext cx="6886001" cy="356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800100" lvl="1" indent="-342900" algn="just">
              <a:lnSpc>
                <a:spcPts val="2800"/>
              </a:lnSpc>
              <a:buFont typeface="Courier New"/>
              <a:buChar char="o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Código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fuente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principal de la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aplicación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.</a:t>
            </a:r>
          </a:p>
          <a:p>
            <a:pPr marL="342900" indent="-342900" algn="just">
              <a:lnSpc>
                <a:spcPts val="280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/app/</a:t>
            </a:r>
          </a:p>
          <a:p>
            <a:pPr marL="800100" lvl="1" indent="-342900" algn="just">
              <a:lnSpc>
                <a:spcPts val="2800"/>
              </a:lnSpc>
              <a:buFont typeface="Courier New"/>
              <a:buChar char="o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Contiene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los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componentes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servicios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y  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módulos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de la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aplicación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.</a:t>
            </a: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342900" indent="-342900" algn="just">
              <a:lnSpc>
                <a:spcPts val="280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/assets/</a:t>
            </a: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800100" lvl="1" indent="-342900" algn="just">
              <a:lnSpc>
                <a:spcPts val="2800"/>
              </a:lnSpc>
              <a:buFont typeface="Courier New"/>
              <a:buChar char="o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recursos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estáticos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pPr marL="342900" indent="-342900" algn="just">
              <a:lnSpc>
                <a:spcPts val="280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/environments/</a:t>
            </a: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800100" lvl="1" indent="-342900" algn="just">
              <a:lnSpc>
                <a:spcPts val="2800"/>
              </a:lnSpc>
              <a:buFont typeface="Courier New"/>
              <a:buChar char="o"/>
            </a:pP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configuraciones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 </a:t>
            </a: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342900" indent="-342900" algn="just">
              <a:lnSpc>
                <a:spcPts val="2800"/>
              </a:lnSpc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744543" y="7420326"/>
            <a:ext cx="7030623" cy="7122526"/>
          </a:xfrm>
          <a:custGeom>
            <a:avLst/>
            <a:gdLst/>
            <a:ahLst/>
            <a:cxnLst/>
            <a:rect l="l" t="t" r="r" b="b"/>
            <a:pathLst>
              <a:path w="7030623" h="7122526">
                <a:moveTo>
                  <a:pt x="0" y="0"/>
                </a:moveTo>
                <a:lnTo>
                  <a:pt x="7030623" y="0"/>
                </a:lnTo>
                <a:lnTo>
                  <a:pt x="7030623" y="7122527"/>
                </a:lnTo>
                <a:lnTo>
                  <a:pt x="0" y="712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EADF4E5-3A27-E496-F7C0-DFE66DD4D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4275" y="1628775"/>
            <a:ext cx="3733800" cy="702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06C52A-4610-0CCA-ACCF-B741D7DC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83C146-E049-EA08-0D54-7E281D17B764}"/>
              </a:ext>
            </a:extLst>
          </p:cNvPr>
          <p:cNvGrpSpPr/>
          <p:nvPr/>
        </p:nvGrpSpPr>
        <p:grpSpPr>
          <a:xfrm>
            <a:off x="9144000" y="1772617"/>
            <a:ext cx="7711676" cy="6741765"/>
            <a:chOff x="0" y="0"/>
            <a:chExt cx="2009779" cy="1757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1F9197-DA48-2183-E551-AEEC2B5F7166}"/>
                </a:ext>
              </a:extLst>
            </p:cNvPr>
            <p:cNvSpPr/>
            <p:nvPr/>
          </p:nvSpPr>
          <p:spPr>
            <a:xfrm>
              <a:off x="0" y="0"/>
              <a:ext cx="2009779" cy="1757006"/>
            </a:xfrm>
            <a:custGeom>
              <a:avLst/>
              <a:gdLst/>
              <a:ahLst/>
              <a:cxnLst/>
              <a:rect l="l" t="t" r="r" b="b"/>
              <a:pathLst>
                <a:path w="2009779" h="1757006">
                  <a:moveTo>
                    <a:pt x="20078" y="0"/>
                  </a:moveTo>
                  <a:lnTo>
                    <a:pt x="1989701" y="0"/>
                  </a:lnTo>
                  <a:cubicBezTo>
                    <a:pt x="2000790" y="0"/>
                    <a:pt x="2009779" y="8989"/>
                    <a:pt x="2009779" y="20078"/>
                  </a:cubicBezTo>
                  <a:lnTo>
                    <a:pt x="2009779" y="1736927"/>
                  </a:lnTo>
                  <a:cubicBezTo>
                    <a:pt x="2009779" y="1742252"/>
                    <a:pt x="2007664" y="1747359"/>
                    <a:pt x="2003898" y="1751125"/>
                  </a:cubicBezTo>
                  <a:cubicBezTo>
                    <a:pt x="2000133" y="1754890"/>
                    <a:pt x="1995026" y="1757006"/>
                    <a:pt x="1989701" y="1757006"/>
                  </a:cubicBezTo>
                  <a:lnTo>
                    <a:pt x="20078" y="1757006"/>
                  </a:lnTo>
                  <a:cubicBezTo>
                    <a:pt x="14753" y="1757006"/>
                    <a:pt x="9646" y="1754890"/>
                    <a:pt x="5881" y="1751125"/>
                  </a:cubicBezTo>
                  <a:cubicBezTo>
                    <a:pt x="2115" y="1747359"/>
                    <a:pt x="0" y="1742252"/>
                    <a:pt x="0" y="1736927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close/>
                </a:path>
              </a:pathLst>
            </a:custGeom>
            <a:solidFill>
              <a:srgbClr val="222222"/>
            </a:solidFill>
            <a:ln w="38100" cap="sq">
              <a:gradFill>
                <a:gsLst>
                  <a:gs pos="0">
                    <a:srgbClr val="6800FF">
                      <a:alpha val="100000"/>
                    </a:srgbClr>
                  </a:gs>
                  <a:gs pos="100000">
                    <a:srgbClr val="FF2C3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96F591-B00B-382B-E754-BAAA4D312FD8}"/>
                </a:ext>
              </a:extLst>
            </p:cNvPr>
            <p:cNvSpPr txBox="1"/>
            <p:nvPr/>
          </p:nvSpPr>
          <p:spPr>
            <a:xfrm>
              <a:off x="0" y="-38100"/>
              <a:ext cx="2009779" cy="17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34431D0-DBC5-6D4B-B3B5-516352083889}"/>
              </a:ext>
            </a:extLst>
          </p:cNvPr>
          <p:cNvSpPr/>
          <p:nvPr/>
        </p:nvSpPr>
        <p:spPr>
          <a:xfrm>
            <a:off x="2336374" y="-1163748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D97D784-08C2-4BB9-4443-3085DA541035}"/>
              </a:ext>
            </a:extLst>
          </p:cNvPr>
          <p:cNvGrpSpPr/>
          <p:nvPr/>
        </p:nvGrpSpPr>
        <p:grpSpPr>
          <a:xfrm>
            <a:off x="1028700" y="2545364"/>
            <a:ext cx="3730482" cy="109442"/>
            <a:chOff x="0" y="0"/>
            <a:chExt cx="982514" cy="288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AE907C1-5A77-EF44-7845-BBD31DFAE57A}"/>
                </a:ext>
              </a:extLst>
            </p:cNvPr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DF5AAF3-69CE-B1C2-D9BC-AE333189DF17}"/>
                </a:ext>
              </a:extLst>
            </p:cNvPr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ED040DD-A62E-9542-5845-B048F1ECC3AC}"/>
              </a:ext>
            </a:extLst>
          </p:cNvPr>
          <p:cNvSpPr txBox="1"/>
          <p:nvPr/>
        </p:nvSpPr>
        <p:spPr>
          <a:xfrm>
            <a:off x="1028700" y="1791667"/>
            <a:ext cx="7435644" cy="749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6"/>
              </a:lnSpc>
            </a:pPr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</a:t>
            </a:r>
            <a:r>
              <a:rPr lang="en-US" sz="5400" b="1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Qué</a:t>
            </a:r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es Angular CLI?</a:t>
            </a:r>
            <a:endParaRPr lang="es-E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BBA0446-D9A0-8421-D95A-5B2669D1B4E9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C2058AB-71E0-025D-B274-1626AF416478}"/>
              </a:ext>
            </a:extLst>
          </p:cNvPr>
          <p:cNvSpPr txBox="1"/>
          <p:nvPr/>
        </p:nvSpPr>
        <p:spPr>
          <a:xfrm>
            <a:off x="1028700" y="3375660"/>
            <a:ext cx="5870987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Montserrat Extra-Light"/>
              </a:rPr>
              <a:t>Angular CLI (Command Line Interface) es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una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herramienta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oficial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 Angular que se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usa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desde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la terminal para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crear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configurar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administrar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proyectos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Angular de forma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rápida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eficiente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.</a:t>
            </a:r>
            <a:endParaRPr lang="es-ES" sz="2400"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5D81546-6987-C2EE-F3FF-999CC383B224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n 1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006AB30E-E5E4-AAB0-FA0F-CA869E08A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715000"/>
            <a:ext cx="5591175" cy="3152775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2B060811-D17F-AED1-DBE8-44C193F4C9A7}"/>
              </a:ext>
            </a:extLst>
          </p:cNvPr>
          <p:cNvSpPr txBox="1"/>
          <p:nvPr/>
        </p:nvSpPr>
        <p:spPr>
          <a:xfrm>
            <a:off x="10067925" y="3594734"/>
            <a:ext cx="5870987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Ahorra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tiempo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evita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errores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al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escribir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código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repetitivo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.</a:t>
            </a:r>
            <a:endParaRPr lang="es-ES" sz="2000">
              <a:ea typeface="Calibri"/>
              <a:cs typeface="Calibri"/>
            </a:endParaRPr>
          </a:p>
          <a:p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Aplica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automáticamente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buenas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prácticas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estructura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Mantiene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el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consistente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Viene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preparado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integrar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testing, linting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optimización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 builds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solidFill>
                <a:srgbClr val="FFFFFF"/>
              </a:solidFill>
              <a:latin typeface="Montserrat Extra-Light"/>
              <a:ea typeface="Calibri"/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23C32B2-8B8D-A9EB-E24F-E8FB5085E038}"/>
              </a:ext>
            </a:extLst>
          </p:cNvPr>
          <p:cNvSpPr txBox="1"/>
          <p:nvPr/>
        </p:nvSpPr>
        <p:spPr>
          <a:xfrm>
            <a:off x="11630025" y="227647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latin typeface="Montserrat Extra-Light"/>
              </a:rPr>
              <a:t>Ventajas</a:t>
            </a:r>
            <a:endParaRPr lang="en-US" sz="4400" b="1">
              <a:solidFill>
                <a:schemeClr val="bg1"/>
              </a:solidFill>
              <a:latin typeface="Montserrat Extra-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11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1465247" y="1448512"/>
            <a:ext cx="1631823" cy="1545232"/>
          </a:xfrm>
          <a:custGeom>
            <a:avLst/>
            <a:gdLst/>
            <a:ahLst/>
            <a:cxnLst/>
            <a:rect l="l" t="t" r="r" b="b"/>
            <a:pathLst>
              <a:path w="2030141" h="2030141">
                <a:moveTo>
                  <a:pt x="0" y="0"/>
                </a:moveTo>
                <a:lnTo>
                  <a:pt x="2030141" y="0"/>
                </a:lnTo>
                <a:lnTo>
                  <a:pt x="2030141" y="2030141"/>
                </a:lnTo>
                <a:lnTo>
                  <a:pt x="0" y="203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87885" y="4210326"/>
            <a:ext cx="1500726" cy="1057396"/>
          </a:xfrm>
          <a:custGeom>
            <a:avLst/>
            <a:gdLst/>
            <a:ahLst/>
            <a:cxnLst/>
            <a:rect l="l" t="t" r="r" b="b"/>
            <a:pathLst>
              <a:path w="1864407" h="1386441">
                <a:moveTo>
                  <a:pt x="0" y="0"/>
                </a:moveTo>
                <a:lnTo>
                  <a:pt x="1864407" y="0"/>
                </a:lnTo>
                <a:lnTo>
                  <a:pt x="1864407" y="1386441"/>
                </a:lnTo>
                <a:lnTo>
                  <a:pt x="0" y="1386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97410" y="6894063"/>
            <a:ext cx="1596199" cy="1149775"/>
          </a:xfrm>
          <a:custGeom>
            <a:avLst/>
            <a:gdLst/>
            <a:ahLst/>
            <a:cxnLst/>
            <a:rect l="l" t="t" r="r" b="b"/>
            <a:pathLst>
              <a:path w="1977199" h="1513456">
                <a:moveTo>
                  <a:pt x="0" y="0"/>
                </a:moveTo>
                <a:lnTo>
                  <a:pt x="1977199" y="0"/>
                </a:lnTo>
                <a:lnTo>
                  <a:pt x="1977199" y="1513456"/>
                </a:lnTo>
                <a:lnTo>
                  <a:pt x="0" y="151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6200000">
            <a:off x="2116851" y="-868852"/>
            <a:ext cx="15031033" cy="12864059"/>
          </a:xfrm>
          <a:custGeom>
            <a:avLst/>
            <a:gdLst/>
            <a:ahLst/>
            <a:cxnLst/>
            <a:rect l="l" t="t" r="r" b="b"/>
            <a:pathLst>
              <a:path w="15031033" h="12864059">
                <a:moveTo>
                  <a:pt x="0" y="0"/>
                </a:moveTo>
                <a:lnTo>
                  <a:pt x="15031032" y="0"/>
                </a:lnTo>
                <a:lnTo>
                  <a:pt x="15031032" y="12864059"/>
                </a:lnTo>
                <a:lnTo>
                  <a:pt x="0" y="12864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70777" y="1843232"/>
            <a:ext cx="12822509" cy="40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new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nombre-proyecto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4661252" y="1376507"/>
            <a:ext cx="100556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Crear un nuevo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proyecto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con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una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sola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línea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n-US" sz="3000" b="1" u="sng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C78F0AD-B60B-77A7-023C-59B8E6A67AD9}"/>
              </a:ext>
            </a:extLst>
          </p:cNvPr>
          <p:cNvSpPr txBox="1"/>
          <p:nvPr/>
        </p:nvSpPr>
        <p:spPr>
          <a:xfrm>
            <a:off x="4632677" y="2862406"/>
            <a:ext cx="4545284" cy="40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serve </a:t>
            </a:r>
            <a:endParaRPr lang="es-E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7ADFFF2-AF91-8FCF-784A-7B9E129C3487}"/>
              </a:ext>
            </a:extLst>
          </p:cNvPr>
          <p:cNvSpPr txBox="1"/>
          <p:nvPr/>
        </p:nvSpPr>
        <p:spPr>
          <a:xfrm>
            <a:off x="4623152" y="2405206"/>
            <a:ext cx="111320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Levantar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un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servidor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de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desarrollo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E359F2D-4F80-2B4A-A372-4C416FAC2C1E}"/>
              </a:ext>
            </a:extLst>
          </p:cNvPr>
          <p:cNvSpPr txBox="1"/>
          <p:nvPr/>
        </p:nvSpPr>
        <p:spPr>
          <a:xfrm>
            <a:off x="4623152" y="3319606"/>
            <a:ext cx="1165588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Generar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componentes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servicios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módulos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, etc.:</a:t>
            </a:r>
            <a:endParaRPr lang="es-ES">
              <a:sym typeface="Montserrat Bold"/>
            </a:endParaRPr>
          </a:p>
          <a:p>
            <a:endParaRPr lang="en-US" err="1">
              <a:sym typeface="Montserrat 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2B084EBC-0B06-C84B-535D-C2B277BA92C1}"/>
              </a:ext>
            </a:extLst>
          </p:cNvPr>
          <p:cNvSpPr txBox="1"/>
          <p:nvPr/>
        </p:nvSpPr>
        <p:spPr>
          <a:xfrm>
            <a:off x="4642202" y="3862531"/>
            <a:ext cx="4545284" cy="2817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component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service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generate module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r>
              <a:rPr lang="en-US" sz="2000">
                <a:solidFill>
                  <a:srgbClr val="FFFFFF"/>
                </a:solidFill>
                <a:latin typeface="Montserrat"/>
              </a:rPr>
              <a:t>ng generate directive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/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interface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pipe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/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guard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enum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generate class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endParaRPr lang="en-US" sz="2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19B9BCEB-91FF-DB16-198B-EE4476938018}"/>
              </a:ext>
            </a:extLst>
          </p:cNvPr>
          <p:cNvSpPr txBox="1"/>
          <p:nvPr/>
        </p:nvSpPr>
        <p:spPr>
          <a:xfrm>
            <a:off x="4651727" y="6729556"/>
            <a:ext cx="120749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Construir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el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proyecto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para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producción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010CCA25-70E9-2EC1-7863-A91F8CCE5C9C}"/>
              </a:ext>
            </a:extLst>
          </p:cNvPr>
          <p:cNvSpPr txBox="1"/>
          <p:nvPr/>
        </p:nvSpPr>
        <p:spPr>
          <a:xfrm>
            <a:off x="4670777" y="7215331"/>
            <a:ext cx="474530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build --prod </a:t>
            </a:r>
            <a:endParaRPr lang="es-E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59331FA-007C-9F8E-056B-21251A47E26D}"/>
              </a:ext>
            </a:extLst>
          </p:cNvPr>
          <p:cNvSpPr txBox="1"/>
          <p:nvPr/>
        </p:nvSpPr>
        <p:spPr>
          <a:xfrm>
            <a:off x="4661252" y="7653481"/>
            <a:ext cx="120749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Ejecutar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pruebas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:</a:t>
            </a:r>
            <a:endParaRPr lang="es-ES">
              <a:sym typeface="Montserrat Bold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3C2ED90-6DFD-6025-AA3B-689F0E0A8CAF}"/>
              </a:ext>
            </a:extLst>
          </p:cNvPr>
          <p:cNvSpPr txBox="1"/>
          <p:nvPr/>
        </p:nvSpPr>
        <p:spPr>
          <a:xfrm>
            <a:off x="4670777" y="8139256"/>
            <a:ext cx="47262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test </a:t>
            </a:r>
            <a:endParaRPr lang="es-ES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9E46396-C053-4121-B124-EAD7F45FAD14}"/>
              </a:ext>
            </a:extLst>
          </p:cNvPr>
          <p:cNvSpPr txBox="1"/>
          <p:nvPr/>
        </p:nvSpPr>
        <p:spPr>
          <a:xfrm>
            <a:off x="9452327" y="3862531"/>
            <a:ext cx="454528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c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s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>
                <a:sym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g m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d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i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p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g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e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br>
              <a:rPr lang="en-US" sz="2000">
                <a:solidFill>
                  <a:srgbClr val="FFFFFF"/>
                </a:solidFill>
                <a:latin typeface="Montserrat"/>
              </a:rPr>
            </a:br>
            <a:r>
              <a:rPr lang="en-US" sz="2000">
                <a:solidFill>
                  <a:srgbClr val="FFFFFF"/>
                </a:solidFill>
                <a:latin typeface="Montserrat"/>
              </a:rPr>
              <a:t>ng g cl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nombre</a:t>
            </a:r>
            <a:endParaRPr lang="es-ES" err="1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044A9F1F-CAB5-B8E6-B8E7-42E0B1C1020E}"/>
              </a:ext>
            </a:extLst>
          </p:cNvPr>
          <p:cNvSpPr txBox="1"/>
          <p:nvPr/>
        </p:nvSpPr>
        <p:spPr>
          <a:xfrm>
            <a:off x="9452327" y="2795731"/>
            <a:ext cx="4545284" cy="403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s</a:t>
            </a:r>
            <a:endParaRPr lang="es-E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15F120A-FDFD-74D6-82D7-16CAE7D829B8}"/>
              </a:ext>
            </a:extLst>
          </p:cNvPr>
          <p:cNvSpPr txBox="1"/>
          <p:nvPr/>
        </p:nvSpPr>
        <p:spPr>
          <a:xfrm>
            <a:off x="9423752" y="7215331"/>
            <a:ext cx="474530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b --prod </a:t>
            </a:r>
            <a:endParaRPr lang="es-E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EE256C3-5230-651D-C23F-91B8B4C6CA39}"/>
              </a:ext>
            </a:extLst>
          </p:cNvPr>
          <p:cNvSpPr txBox="1"/>
          <p:nvPr/>
        </p:nvSpPr>
        <p:spPr>
          <a:xfrm>
            <a:off x="9452327" y="8034481"/>
            <a:ext cx="472625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ng t</a:t>
            </a:r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B859A-38DC-D2E8-40F8-608A86A4E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E61C84-CB55-EA14-911D-54133FA9F3D4}"/>
              </a:ext>
            </a:extLst>
          </p:cNvPr>
          <p:cNvSpPr/>
          <p:nvPr/>
        </p:nvSpPr>
        <p:spPr>
          <a:xfrm>
            <a:off x="-161090" y="5143500"/>
            <a:ext cx="18610179" cy="5143500"/>
          </a:xfrm>
          <a:custGeom>
            <a:avLst/>
            <a:gdLst/>
            <a:ahLst/>
            <a:cxnLst/>
            <a:rect l="l" t="t" r="r" b="b"/>
            <a:pathLst>
              <a:path w="18610179" h="5143500">
                <a:moveTo>
                  <a:pt x="0" y="0"/>
                </a:moveTo>
                <a:lnTo>
                  <a:pt x="18610180" y="0"/>
                </a:lnTo>
                <a:lnTo>
                  <a:pt x="186101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0" b="-277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F5F55AE-42F5-5B6D-F2B7-785B67287FAF}"/>
              </a:ext>
            </a:extLst>
          </p:cNvPr>
          <p:cNvGrpSpPr/>
          <p:nvPr/>
        </p:nvGrpSpPr>
        <p:grpSpPr>
          <a:xfrm>
            <a:off x="0" y="0"/>
            <a:ext cx="5143500" cy="514350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8767584-0984-6ADB-E42F-C74124E14B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77765" t="-8082" r="-23017" b="-2577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D35F053-4017-4354-D4FD-0FE0BC4ABB46}"/>
              </a:ext>
            </a:extLst>
          </p:cNvPr>
          <p:cNvGrpSpPr/>
          <p:nvPr/>
        </p:nvGrpSpPr>
        <p:grpSpPr>
          <a:xfrm>
            <a:off x="13134975" y="5143500"/>
            <a:ext cx="5143500" cy="514350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15E4C42-E928-7DB1-AC52-4CA03A2596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25833" t="-24847" r="-34404" b="-486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086B55B-E69F-3D0D-22B2-3BCB48B10CF8}"/>
              </a:ext>
            </a:extLst>
          </p:cNvPr>
          <p:cNvSpPr txBox="1"/>
          <p:nvPr/>
        </p:nvSpPr>
        <p:spPr>
          <a:xfrm>
            <a:off x="5746908" y="1928553"/>
            <a:ext cx="12532623" cy="1647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Cuidemos</a:t>
            </a: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 </a:t>
            </a: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el</a:t>
            </a: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 </a:t>
            </a: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código</a:t>
            </a:r>
            <a:endParaRPr lang="es-ES" err="1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B82825-3FB2-7B6F-BA98-D7A05D8237B3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719F3D6-DE1D-E808-A400-32080FEBA889}"/>
              </a:ext>
            </a:extLst>
          </p:cNvPr>
          <p:cNvSpPr txBox="1"/>
          <p:nvPr/>
        </p:nvSpPr>
        <p:spPr>
          <a:xfrm>
            <a:off x="1924050" y="6510078"/>
            <a:ext cx="9436998" cy="164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desde</a:t>
            </a: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 </a:t>
            </a: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el</a:t>
            </a: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 </a:t>
            </a:r>
            <a:r>
              <a:rPr lang="en-US" sz="9600" b="1" err="1">
                <a:solidFill>
                  <a:srgbClr val="FFFFFF"/>
                </a:solidFill>
                <a:latin typeface="Axiforma Bold"/>
                <a:sym typeface="Axiforma Bold"/>
              </a:rPr>
              <a:t>inicio</a:t>
            </a: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.</a:t>
            </a:r>
            <a:endParaRPr lang="es-E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13F9F35-8FDA-FCBC-A762-CD2078EC54FE}"/>
              </a:ext>
            </a:extLst>
          </p:cNvPr>
          <p:cNvSpPr/>
          <p:nvPr/>
        </p:nvSpPr>
        <p:spPr>
          <a:xfrm>
            <a:off x="1302995" y="922545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3" y="0"/>
                </a:lnTo>
                <a:lnTo>
                  <a:pt x="1917413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65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0516" y="1697751"/>
            <a:ext cx="6605617" cy="829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err="1">
                <a:solidFill>
                  <a:srgbClr val="000000"/>
                </a:solidFill>
                <a:latin typeface="Axiforma Bold"/>
                <a:sym typeface="Axiforma Bold"/>
              </a:rPr>
              <a:t>Buenas</a:t>
            </a:r>
            <a:r>
              <a:rPr lang="en-US" sz="5000" b="1">
                <a:solidFill>
                  <a:srgbClr val="000000"/>
                </a:solidFill>
                <a:latin typeface="Axiforma Bold"/>
                <a:sym typeface="Axiforma Bold"/>
              </a:rPr>
              <a:t> </a:t>
            </a:r>
            <a:r>
              <a:rPr lang="en-US" sz="5000" b="1" err="1">
                <a:solidFill>
                  <a:srgbClr val="000000"/>
                </a:solidFill>
                <a:latin typeface="Axiforma Bold"/>
                <a:sym typeface="Axiforma Bold"/>
              </a:rPr>
              <a:t>Prácticas</a:t>
            </a:r>
            <a:endParaRPr lang="es-ES" err="1"/>
          </a:p>
        </p:txBody>
      </p:sp>
      <p:sp>
        <p:nvSpPr>
          <p:cNvPr id="3" name="Freeform 3"/>
          <p:cNvSpPr/>
          <p:nvPr/>
        </p:nvSpPr>
        <p:spPr>
          <a:xfrm>
            <a:off x="8216192" y="-3908932"/>
            <a:ext cx="18104864" cy="18104864"/>
          </a:xfrm>
          <a:custGeom>
            <a:avLst/>
            <a:gdLst/>
            <a:ahLst/>
            <a:cxnLst/>
            <a:rect l="l" t="t" r="r" b="b"/>
            <a:pathLst>
              <a:path w="18104864" h="18104864">
                <a:moveTo>
                  <a:pt x="0" y="0"/>
                </a:moveTo>
                <a:lnTo>
                  <a:pt x="18104864" y="0"/>
                </a:lnTo>
                <a:lnTo>
                  <a:pt x="18104864" y="18104864"/>
                </a:lnTo>
                <a:lnTo>
                  <a:pt x="0" y="1810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278591" y="3873710"/>
            <a:ext cx="6933626" cy="364465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Usa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componentes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pequeños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y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reutilizables</a:t>
            </a:r>
            <a:endParaRPr lang="es-ES" err="1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Separa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lógica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servicios</a:t>
            </a:r>
            <a:endParaRPr lang="en-US" err="1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Aplica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nombres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claros y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significativos</a:t>
            </a:r>
            <a:endParaRPr lang="en-US" err="1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Organiza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el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código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por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módulos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de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funcionalidad</a:t>
            </a:r>
            <a:endParaRPr lang="en-US" err="1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Evita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lógica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compleja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templates</a:t>
            </a:r>
            <a:endParaRPr lang="en-US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Usa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tipado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estricto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con TypeScript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Montserrat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No abuses de any,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usa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interfaces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Centraliza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constantes</a:t>
            </a:r>
            <a:r>
              <a:rPr lang="en-US" sz="2000">
                <a:solidFill>
                  <a:srgbClr val="000000"/>
                </a:solidFill>
                <a:latin typeface="Montserrat"/>
                <a:sym typeface="Montserrat"/>
              </a:rPr>
              <a:t> y </a:t>
            </a:r>
            <a:r>
              <a:rPr lang="en-US" sz="2000" err="1">
                <a:solidFill>
                  <a:srgbClr val="000000"/>
                </a:solidFill>
                <a:latin typeface="Montserrat"/>
                <a:sym typeface="Montserrat"/>
              </a:rPr>
              <a:t>rutas</a:t>
            </a:r>
            <a:endParaRPr lang="en-US" err="1"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6" name="Freeform 6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460348" y="2745435"/>
            <a:ext cx="5144851" cy="130241"/>
            <a:chOff x="0" y="0"/>
            <a:chExt cx="1355023" cy="343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5023" cy="34302"/>
            </a:xfrm>
            <a:custGeom>
              <a:avLst/>
              <a:gdLst/>
              <a:ahLst/>
              <a:cxnLst/>
              <a:rect l="l" t="t" r="r" b="b"/>
              <a:pathLst>
                <a:path w="1355023" h="34302">
                  <a:moveTo>
                    <a:pt x="0" y="0"/>
                  </a:moveTo>
                  <a:lnTo>
                    <a:pt x="1355023" y="0"/>
                  </a:lnTo>
                  <a:lnTo>
                    <a:pt x="1355023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1355023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713F9D79-746D-8AEC-4576-A351FB6E450D}"/>
              </a:ext>
            </a:extLst>
          </p:cNvPr>
          <p:cNvSpPr txBox="1"/>
          <p:nvPr/>
        </p:nvSpPr>
        <p:spPr>
          <a:xfrm>
            <a:off x="9670116" y="3875780"/>
            <a:ext cx="7419401" cy="402597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Montserrat"/>
              </a:rPr>
              <a:t>Usa pipes para </a:t>
            </a:r>
            <a:r>
              <a:rPr lang="en-US" sz="2000" err="1">
                <a:solidFill>
                  <a:schemeClr val="bg1"/>
                </a:solidFill>
                <a:latin typeface="Montserrat"/>
              </a:rPr>
              <a:t>formatear</a:t>
            </a:r>
            <a:r>
              <a:rPr lang="en-US" sz="20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</a:rPr>
              <a:t>datos</a:t>
            </a:r>
            <a:r>
              <a:rPr lang="en-US" sz="200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</a:rPr>
              <a:t>en</a:t>
            </a:r>
            <a:r>
              <a:rPr lang="en-US" sz="2000">
                <a:solidFill>
                  <a:schemeClr val="bg1"/>
                </a:solidFill>
                <a:latin typeface="Montserrat"/>
              </a:rPr>
              <a:t> la vista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Usa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el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async pipe para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manejar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observables</a:t>
            </a:r>
            <a:endParaRPr lang="en-US" sz="2000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No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mezcles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responsabilidades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en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un solo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componente</a:t>
            </a:r>
            <a:endParaRPr lang="en-US" sz="2000" err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Comenta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solo lo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necesario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y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útil</a:t>
            </a:r>
            <a:endParaRPr lang="en-US" sz="2000" err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Implementa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guards para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proteger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rutas</a:t>
            </a:r>
            <a:endParaRPr lang="en-US" sz="2000" err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Mantén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actualizado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tu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angular.json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y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tsconfig.json</a:t>
            </a:r>
            <a:endParaRPr lang="en-US" sz="2000" err="1">
              <a:solidFill>
                <a:schemeClr val="bg1"/>
              </a:solidFill>
              <a:latin typeface="Montserrat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Prefiere @Input() y @Output() para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comunicar</a:t>
            </a:r>
            <a:r>
              <a:rPr lang="en-US" sz="200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Montserrat"/>
                <a:sym typeface="Montserrat"/>
              </a:rPr>
              <a:t>componentes</a:t>
            </a:r>
            <a:endParaRPr lang="en-US" sz="2000" err="1">
              <a:solidFill>
                <a:schemeClr val="bg1"/>
              </a:solidFill>
              <a:latin typeface="Montserrat"/>
            </a:endParaRP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54289">
            <a:off x="10906542" y="-1110496"/>
            <a:ext cx="12486509" cy="12649731"/>
          </a:xfrm>
          <a:custGeom>
            <a:avLst/>
            <a:gdLst/>
            <a:ahLst/>
            <a:cxnLst/>
            <a:rect l="l" t="t" r="r" b="b"/>
            <a:pathLst>
              <a:path w="12486509" h="12649731">
                <a:moveTo>
                  <a:pt x="0" y="0"/>
                </a:moveTo>
                <a:lnTo>
                  <a:pt x="12486508" y="0"/>
                </a:lnTo>
                <a:lnTo>
                  <a:pt x="12486508" y="12649731"/>
                </a:lnTo>
                <a:lnTo>
                  <a:pt x="0" y="126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08015" y="5143500"/>
            <a:ext cx="6164029" cy="130241"/>
            <a:chOff x="0" y="0"/>
            <a:chExt cx="1623448" cy="34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3448" cy="34302"/>
            </a:xfrm>
            <a:custGeom>
              <a:avLst/>
              <a:gdLst/>
              <a:ahLst/>
              <a:cxnLst/>
              <a:rect l="l" t="t" r="r" b="b"/>
              <a:pathLst>
                <a:path w="1623448" h="34302">
                  <a:moveTo>
                    <a:pt x="0" y="0"/>
                  </a:moveTo>
                  <a:lnTo>
                    <a:pt x="1623448" y="0"/>
                  </a:lnTo>
                  <a:lnTo>
                    <a:pt x="1623448" y="34302"/>
                  </a:lnTo>
                  <a:lnTo>
                    <a:pt x="0" y="34302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2400"/>
              <a:ext cx="1623448" cy="186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8015" y="3464777"/>
            <a:ext cx="9436998" cy="335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Manos a la </a:t>
            </a:r>
            <a:r>
              <a:rPr lang="en-US" sz="10000" b="1" err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obra</a:t>
            </a:r>
            <a:endParaRPr lang="en-US" sz="10000" b="1" err="1">
              <a:solidFill>
                <a:srgbClr val="FFFFFF"/>
              </a:solidFill>
              <a:latin typeface="Axiforma Bold"/>
              <a:ea typeface="Axiforma Bold"/>
              <a:cs typeface="Axiform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7C98F8-CD8F-8BD5-C314-8416BF9FDB38}"/>
              </a:ext>
            </a:extLst>
          </p:cNvPr>
          <p:cNvSpPr txBox="1"/>
          <p:nvPr/>
        </p:nvSpPr>
        <p:spPr>
          <a:xfrm>
            <a:off x="1995377" y="7927458"/>
            <a:ext cx="533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9CDCFE"/>
                </a:solidFill>
                <a:highlight>
                  <a:srgbClr val="1F1F1F"/>
                </a:highlight>
                <a:latin typeface="Menlo"/>
              </a:rPr>
              <a:t>"@types/node"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  <a:latin typeface="Menlo"/>
              </a:rPr>
              <a:t>: </a:t>
            </a:r>
            <a:r>
              <a:rPr lang="en-US">
                <a:solidFill>
                  <a:srgbClr val="CE9178"/>
                </a:solidFill>
                <a:highlight>
                  <a:srgbClr val="1F1F1F"/>
                </a:highlight>
                <a:latin typeface="Menlo"/>
              </a:rPr>
              <a:t>"^16.18.50"</a:t>
            </a:r>
            <a:r>
              <a:rPr lang="en-US">
                <a:solidFill>
                  <a:srgbClr val="CCCCCC"/>
                </a:solidFill>
                <a:highlight>
                  <a:srgbClr val="1F1F1F"/>
                </a:highlight>
                <a:latin typeface="Menlo"/>
              </a:rPr>
              <a:t>,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2FCE5-41DE-8223-3919-3EC146B6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3A66BC2-1D22-55FB-2202-C24BB1F0CDA9}"/>
              </a:ext>
            </a:extLst>
          </p:cNvPr>
          <p:cNvSpPr/>
          <p:nvPr/>
        </p:nvSpPr>
        <p:spPr>
          <a:xfrm>
            <a:off x="2336374" y="-1411398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B72C411-AEAE-B4C3-2310-128B37E54DBD}"/>
              </a:ext>
            </a:extLst>
          </p:cNvPr>
          <p:cNvGrpSpPr/>
          <p:nvPr/>
        </p:nvGrpSpPr>
        <p:grpSpPr>
          <a:xfrm>
            <a:off x="1028700" y="1611914"/>
            <a:ext cx="3730482" cy="109442"/>
            <a:chOff x="0" y="0"/>
            <a:chExt cx="982514" cy="288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DE47A3-A8DA-A753-D12E-20CEF8E89E57}"/>
                </a:ext>
              </a:extLst>
            </p:cNvPr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AE64962-C1D6-8FDE-23B1-3139C74A2B06}"/>
                </a:ext>
              </a:extLst>
            </p:cNvPr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CE1E140-55B2-7CD1-CFC8-2951EC9FDF3B}"/>
              </a:ext>
            </a:extLst>
          </p:cNvPr>
          <p:cNvSpPr txBox="1"/>
          <p:nvPr/>
        </p:nvSpPr>
        <p:spPr>
          <a:xfrm>
            <a:off x="1028700" y="801067"/>
            <a:ext cx="7435644" cy="749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6"/>
              </a:lnSpc>
            </a:pPr>
            <a:r>
              <a:rPr lang="en-US" sz="5400" b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¿Algo </a:t>
            </a:r>
            <a:r>
              <a:rPr lang="en-US" sz="5400" b="1" err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anda</a:t>
            </a:r>
            <a:r>
              <a:rPr lang="en-US" sz="5400" b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 mal?</a:t>
            </a:r>
            <a:endParaRPr lang="es-E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39DA1B3-5958-ACAC-183D-41E36E76F34D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54E52B6-C867-B42D-EFF1-CC180AB1ABC3}"/>
              </a:ext>
            </a:extLst>
          </p:cNvPr>
          <p:cNvSpPr txBox="1"/>
          <p:nvPr/>
        </p:nvSpPr>
        <p:spPr>
          <a:xfrm>
            <a:off x="628650" y="2165985"/>
            <a:ext cx="8309387" cy="6651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TS2502: '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ReadableByteStreamController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' is referenced directly or indirectly in its own type annotation</a:t>
            </a:r>
            <a:endParaRPr lang="es-E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Conflicto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con @types/node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recientes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Fijar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"@types/node": "^16.18.50"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package.json</a:t>
            </a:r>
            <a:br>
              <a:rPr lang="en-US" sz="2400">
                <a:solidFill>
                  <a:srgbClr val="FFFFFF"/>
                </a:solidFill>
                <a:latin typeface="Montserrat Extra-Light"/>
              </a:rPr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install se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queda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pegado</a:t>
            </a:r>
            <a:endParaRPr lang="en-US" err="1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Mala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conexión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permisos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, 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conflicto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dependencias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Ejecutar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install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manualmente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dentro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proyecto</a:t>
            </a:r>
            <a:br>
              <a:rPr lang="en-US" sz="2400">
                <a:solidFill>
                  <a:srgbClr val="FFFFFF"/>
                </a:solidFill>
                <a:latin typeface="Montserrat Extra-Light"/>
              </a:rPr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ng: command not found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Angular CLI no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está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instalado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globalmente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Ejecutar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install -g @angular/cli</a:t>
            </a:r>
            <a:br>
              <a:rPr lang="en-US"/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E2A0CBF-7880-217B-5B90-E118DF0B6D3F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F46AF887-1D64-8BC5-2470-D0FE42577D7F}"/>
              </a:ext>
            </a:extLst>
          </p:cNvPr>
          <p:cNvSpPr txBox="1"/>
          <p:nvPr/>
        </p:nvSpPr>
        <p:spPr>
          <a:xfrm>
            <a:off x="9144000" y="2165985"/>
            <a:ext cx="830938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EACCES: permission denied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Falta de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permisos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al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instalar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globalmente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paquetes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Usar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sudo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revisar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permisos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br>
              <a:rPr lang="en-US" sz="2400">
                <a:solidFill>
                  <a:srgbClr val="FFFFFF"/>
                </a:solidFill>
                <a:latin typeface="Montserrat Extra-Light"/>
              </a:rPr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Module not found: Error: Can't resolve …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Instalación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incompleta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o mal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resuelta</a:t>
            </a:r>
            <a:endParaRPr lang="en-US" sz="2400">
              <a:solidFill>
                <a:srgbClr val="FFFFFF"/>
              </a:solidFill>
              <a:latin typeface="Montserrat Extra-Light"/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Ejecutar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rm -rf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node_modules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&amp;&amp;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install</a:t>
            </a:r>
            <a:b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</a:br>
            <a:endParaRPr lang="en-US" sz="2400">
              <a:solidFill>
                <a:srgbClr val="FFFFFF"/>
              </a:solidFill>
              <a:latin typeface="Montserrat Extra-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Port 4200 is already in use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Ya hay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una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app Angular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corriendo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Usar --port=4300 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detener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proceso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4200</a:t>
            </a:r>
            <a:br>
              <a:rPr lang="en-US" sz="2400">
                <a:solidFill>
                  <a:srgbClr val="FFFFFF"/>
                </a:solidFill>
                <a:latin typeface="Montserrat Extra-Light"/>
              </a:rPr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ng new se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queda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Successfully initialized git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install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quedó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colgado</a:t>
            </a: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Cancelar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correr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install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manualmente</a:t>
            </a:r>
            <a:endParaRPr lang="en-US" sz="2400" err="1">
              <a:latin typeface="Montserrat Extra-Light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13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61A19-29B7-3E5F-A284-E40C2F98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7853819-B15E-DC12-B0EC-5E688FE1E760}"/>
              </a:ext>
            </a:extLst>
          </p:cNvPr>
          <p:cNvSpPr/>
          <p:nvPr/>
        </p:nvSpPr>
        <p:spPr>
          <a:xfrm>
            <a:off x="2336374" y="-1411398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97D07B5-F974-3216-66BB-BAEA71FF47F5}"/>
              </a:ext>
            </a:extLst>
          </p:cNvPr>
          <p:cNvGrpSpPr/>
          <p:nvPr/>
        </p:nvGrpSpPr>
        <p:grpSpPr>
          <a:xfrm>
            <a:off x="1028700" y="1859564"/>
            <a:ext cx="3730482" cy="109442"/>
            <a:chOff x="0" y="0"/>
            <a:chExt cx="982514" cy="288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BA31EC5-F20A-6242-7DD5-681E554ADB47}"/>
                </a:ext>
              </a:extLst>
            </p:cNvPr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42D795-BDE6-C270-81A5-506D7F9033F6}"/>
                </a:ext>
              </a:extLst>
            </p:cNvPr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511CAF9-3537-EACE-C6D5-7DE2C1F63F4D}"/>
              </a:ext>
            </a:extLst>
          </p:cNvPr>
          <p:cNvSpPr txBox="1"/>
          <p:nvPr/>
        </p:nvSpPr>
        <p:spPr>
          <a:xfrm>
            <a:off x="1028700" y="1048717"/>
            <a:ext cx="7435644" cy="749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6"/>
              </a:lnSpc>
            </a:pPr>
            <a:r>
              <a:rPr lang="en-US" sz="5400" b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¿Algo </a:t>
            </a:r>
            <a:r>
              <a:rPr lang="en-US" sz="5400" b="1" err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anda</a:t>
            </a:r>
            <a:r>
              <a:rPr lang="en-US" sz="5400" b="1">
                <a:solidFill>
                  <a:srgbClr val="FFFFFF"/>
                </a:solidFill>
                <a:latin typeface="Poppins Medium"/>
                <a:cs typeface="Poppins Medium"/>
                <a:sym typeface="Poppins Medium"/>
              </a:rPr>
              <a:t> mal?</a:t>
            </a:r>
            <a:endParaRPr lang="es-E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44AFEB3-ABB9-F9F3-C7EB-2F86086E803D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6E0D406-2A9E-97CE-ABC9-1F52353DFCDC}"/>
              </a:ext>
            </a:extLst>
          </p:cNvPr>
          <p:cNvSpPr txBox="1"/>
          <p:nvPr/>
        </p:nvSpPr>
        <p:spPr>
          <a:xfrm>
            <a:off x="1028700" y="2575560"/>
            <a:ext cx="10500137" cy="563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Error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por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nombre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inválido</a:t>
            </a:r>
            <a:endParaRPr lang="en-US" err="1"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Nombraste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el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proyecto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con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mayúsculas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espacios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caracteres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especiales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Consejo: Usa solo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minúsculas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,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números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guiones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 (</a:t>
            </a:r>
            <a:r>
              <a:rPr lang="en-US" sz="2400" err="1">
                <a:solidFill>
                  <a:srgbClr val="FFFFFF"/>
                </a:solidFill>
                <a:latin typeface="Montserrat Extra-Light"/>
              </a:rPr>
              <a:t>nombre-proyecto</a:t>
            </a:r>
            <a:r>
              <a:rPr lang="en-US" sz="2400">
                <a:solidFill>
                  <a:srgbClr val="FFFFFF"/>
                </a:solidFill>
                <a:latin typeface="Montserrat Extra-Light"/>
              </a:rPr>
              <a:t>)</a:t>
            </a:r>
            <a:br>
              <a:rPr lang="en-US" sz="2400">
                <a:solidFill>
                  <a:srgbClr val="FFFFFF"/>
                </a:solidFill>
                <a:latin typeface="Montserrat Extra-Light"/>
              </a:rPr>
            </a:br>
            <a:endParaRPr lang="en-US" sz="2400">
              <a:solidFill>
                <a:srgbClr val="FFFFFF"/>
              </a:solidFill>
              <a:latin typeface="Montserrat Extra-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Extra-Light"/>
              </a:rPr>
              <a:t>Cannot find module '@angular-devkit/build-angular'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Paquete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faltante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por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instalación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fallida</a:t>
            </a:r>
            <a:endParaRPr lang="en-US" sz="2400">
              <a:solidFill>
                <a:srgbClr val="FFFFFF"/>
              </a:solidFill>
              <a:latin typeface="Montserrat Extra-Light"/>
              <a:ea typeface="Calibri"/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Solución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npm</a:t>
            </a:r>
            <a:r>
              <a:rPr lang="en-US" sz="2400">
                <a:solidFill>
                  <a:srgbClr val="FFFFFF"/>
                </a:solidFill>
                <a:latin typeface="Montserrat Extra-Light"/>
                <a:ea typeface="Calibri"/>
                <a:cs typeface="Calibri"/>
              </a:rPr>
              <a:t> install @angular-devkit/build-angular --save-dev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FFFFFF"/>
              </a:solidFill>
              <a:latin typeface="Montserrat Extra-Light"/>
              <a:ea typeface="Calibri"/>
              <a:cs typeface="Calibri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911F7F8-3363-9DB2-F46B-C1D75CBEC25B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31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DF4E9-43CE-49E7-91E5-2ED6DF843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F1517B-57E4-AB24-56F8-42683A377ED0}"/>
              </a:ext>
            </a:extLst>
          </p:cNvPr>
          <p:cNvSpPr/>
          <p:nvPr/>
        </p:nvSpPr>
        <p:spPr>
          <a:xfrm>
            <a:off x="1028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7EDE138-FFA3-0D8A-0367-25E9900BEF8F}"/>
              </a:ext>
            </a:extLst>
          </p:cNvPr>
          <p:cNvSpPr txBox="1"/>
          <p:nvPr/>
        </p:nvSpPr>
        <p:spPr>
          <a:xfrm>
            <a:off x="1028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55F646C-301B-F8A4-4C4E-901BADE5E976}"/>
              </a:ext>
            </a:extLst>
          </p:cNvPr>
          <p:cNvSpPr/>
          <p:nvPr/>
        </p:nvSpPr>
        <p:spPr>
          <a:xfrm>
            <a:off x="1447526" y="5320536"/>
            <a:ext cx="1631823" cy="1545232"/>
          </a:xfrm>
          <a:custGeom>
            <a:avLst/>
            <a:gdLst/>
            <a:ahLst/>
            <a:cxnLst/>
            <a:rect l="l" t="t" r="r" b="b"/>
            <a:pathLst>
              <a:path w="2030141" h="2030141">
                <a:moveTo>
                  <a:pt x="0" y="0"/>
                </a:moveTo>
                <a:lnTo>
                  <a:pt x="2030141" y="0"/>
                </a:lnTo>
                <a:lnTo>
                  <a:pt x="2030141" y="2030141"/>
                </a:lnTo>
                <a:lnTo>
                  <a:pt x="0" y="203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ADBF0F1-FC3D-E39D-0EF5-DE056E345B4D}"/>
              </a:ext>
            </a:extLst>
          </p:cNvPr>
          <p:cNvSpPr/>
          <p:nvPr/>
        </p:nvSpPr>
        <p:spPr>
          <a:xfrm>
            <a:off x="1468294" y="3216970"/>
            <a:ext cx="1596199" cy="1149775"/>
          </a:xfrm>
          <a:custGeom>
            <a:avLst/>
            <a:gdLst/>
            <a:ahLst/>
            <a:cxnLst/>
            <a:rect l="l" t="t" r="r" b="b"/>
            <a:pathLst>
              <a:path w="1977199" h="1513456">
                <a:moveTo>
                  <a:pt x="0" y="0"/>
                </a:moveTo>
                <a:lnTo>
                  <a:pt x="1977199" y="0"/>
                </a:lnTo>
                <a:lnTo>
                  <a:pt x="1977199" y="1513456"/>
                </a:lnTo>
                <a:lnTo>
                  <a:pt x="0" y="151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0E28CFC-3101-DF29-65B1-FA9AC1C9359A}"/>
              </a:ext>
            </a:extLst>
          </p:cNvPr>
          <p:cNvSpPr/>
          <p:nvPr/>
        </p:nvSpPr>
        <p:spPr>
          <a:xfrm rot="16200000">
            <a:off x="2116851" y="-868852"/>
            <a:ext cx="15031033" cy="12864059"/>
          </a:xfrm>
          <a:custGeom>
            <a:avLst/>
            <a:gdLst/>
            <a:ahLst/>
            <a:cxnLst/>
            <a:rect l="l" t="t" r="r" b="b"/>
            <a:pathLst>
              <a:path w="15031033" h="12864059">
                <a:moveTo>
                  <a:pt x="0" y="0"/>
                </a:moveTo>
                <a:lnTo>
                  <a:pt x="15031032" y="0"/>
                </a:lnTo>
                <a:lnTo>
                  <a:pt x="15031032" y="12864059"/>
                </a:lnTo>
                <a:lnTo>
                  <a:pt x="0" y="12864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5C82549-3184-47CC-715A-6516ACFE2B05}"/>
              </a:ext>
            </a:extLst>
          </p:cNvPr>
          <p:cNvSpPr txBox="1"/>
          <p:nvPr/>
        </p:nvSpPr>
        <p:spPr>
          <a:xfrm>
            <a:off x="4661252" y="2402549"/>
            <a:ext cx="12822509" cy="732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Usa Node.js LTS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estable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000" err="1">
                <a:solidFill>
                  <a:srgbClr val="FFFFFF"/>
                </a:solidFill>
                <a:latin typeface="Montserrat"/>
                <a:sym typeface="Montserrat"/>
              </a:rPr>
              <a:t>ejemplo</a:t>
            </a:r>
            <a:r>
              <a:rPr lang="en-US" sz="2000">
                <a:solidFill>
                  <a:srgbClr val="FFFFFF"/>
                </a:solidFill>
                <a:latin typeface="Montserrat"/>
                <a:sym typeface="Montserrat"/>
              </a:rPr>
              <a:t>, 18.x, 20.x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Verifica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tu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versión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, node -v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Usa Angular CLI compatible con la version del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proyecto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Si vas a usar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una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versión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varios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proyectos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instala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angular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globalmente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pPr marL="1257300" lvl="2" indent="-342900">
              <a:lnSpc>
                <a:spcPct val="150000"/>
              </a:lnSpc>
              <a:buFont typeface="Wingdings"/>
              <a:buChar char="§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npm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install –g @angular/cli@14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Si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tienes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varios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proyectos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con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distintas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version</a:t>
            </a:r>
          </a:p>
          <a:p>
            <a:pPr marL="1257300" lvl="2" indent="-342900">
              <a:lnSpc>
                <a:spcPct val="150000"/>
              </a:lnSpc>
              <a:buFont typeface="Wingdings"/>
              <a:buChar char="§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npm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install @angular/@cli@14 –save-dev</a:t>
            </a:r>
          </a:p>
          <a:p>
            <a:pPr marL="1257300" lvl="2" indent="-342900">
              <a:lnSpc>
                <a:spcPct val="150000"/>
              </a:lnSpc>
              <a:buFont typeface="Wingdings"/>
              <a:buChar char="§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npx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ng serve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Fijar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versiones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package.json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si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trabajas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equipo</a:t>
            </a:r>
            <a:endParaRPr lang="en-US" sz="2000">
              <a:solidFill>
                <a:srgbClr val="FFFFFF"/>
              </a:solidFill>
              <a:latin typeface="Montserra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Para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evitar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tener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errores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al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instalar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dependencias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diferentes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por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versiones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automáticas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con ^</a:t>
            </a:r>
          </a:p>
          <a:p>
            <a:pPr marL="1257300" lvl="2" indent="-342900">
              <a:lnSpc>
                <a:spcPct val="150000"/>
              </a:lnSpc>
              <a:buFont typeface="Wingdings"/>
              <a:buChar char="§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"@angular/core": "14.2.0",</a:t>
            </a:r>
          </a:p>
          <a:p>
            <a:pPr marL="1257300" lvl="2" indent="-342900">
              <a:lnSpc>
                <a:spcPct val="150000"/>
              </a:lnSpc>
              <a:buFont typeface="Wingdings"/>
              <a:buChar char="§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"@angular/cli": "14.2.5"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Si algo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falla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apunta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tu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mirada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a la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caperta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node_module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, y al package-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lock.json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y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reinstala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rm –rf 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node_modules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package-</a:t>
            </a:r>
            <a:r>
              <a:rPr lang="en-US" sz="2000" err="1">
                <a:solidFill>
                  <a:srgbClr val="FFFFFF"/>
                </a:solidFill>
                <a:latin typeface="Montserrat"/>
              </a:rPr>
              <a:t>lock.json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000" err="1">
                <a:solidFill>
                  <a:srgbClr val="FFFFFF"/>
                </a:solidFill>
                <a:latin typeface="Montserrat"/>
              </a:rPr>
              <a:t>npm</a:t>
            </a:r>
            <a:r>
              <a:rPr lang="en-US" sz="2000">
                <a:solidFill>
                  <a:srgbClr val="FFFFFF"/>
                </a:solidFill>
                <a:latin typeface="Montserrat"/>
              </a:rPr>
              <a:t> install</a:t>
            </a:r>
          </a:p>
          <a:p>
            <a:pPr>
              <a:lnSpc>
                <a:spcPts val="3499"/>
              </a:lnSpc>
            </a:pPr>
            <a:endParaRPr lang="en-US" sz="2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AB46BB1-1518-94C1-AF95-641B2EF0F69E}"/>
              </a:ext>
            </a:extLst>
          </p:cNvPr>
          <p:cNvSpPr txBox="1"/>
          <p:nvPr/>
        </p:nvSpPr>
        <p:spPr>
          <a:xfrm>
            <a:off x="4661252" y="1411949"/>
            <a:ext cx="1005568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Consejos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para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evitar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más</a:t>
            </a:r>
            <a:r>
              <a:rPr lang="en-US" sz="3000" b="1" u="sng">
                <a:solidFill>
                  <a:srgbClr val="FFFFFF"/>
                </a:solidFill>
                <a:latin typeface="Montserrat Bold"/>
                <a:sym typeface="Montserrat Bold"/>
              </a:rPr>
              <a:t> </a:t>
            </a:r>
            <a:r>
              <a:rPr lang="en-US" sz="3000" b="1" u="sng" err="1">
                <a:solidFill>
                  <a:srgbClr val="FFFFFF"/>
                </a:solidFill>
                <a:latin typeface="Montserrat Bold"/>
                <a:sym typeface="Montserrat Bold"/>
              </a:rPr>
              <a:t>problemas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394218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090" y="5143500"/>
            <a:ext cx="18610179" cy="5143500"/>
          </a:xfrm>
          <a:custGeom>
            <a:avLst/>
            <a:gdLst/>
            <a:ahLst/>
            <a:cxnLst/>
            <a:rect l="l" t="t" r="r" b="b"/>
            <a:pathLst>
              <a:path w="18610179" h="5143500">
                <a:moveTo>
                  <a:pt x="0" y="0"/>
                </a:moveTo>
                <a:lnTo>
                  <a:pt x="18610180" y="0"/>
                </a:lnTo>
                <a:lnTo>
                  <a:pt x="1861018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00" b="-277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3144500" y="5143500"/>
            <a:ext cx="5143500" cy="51435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77765" t="-8082" r="-23017" b="-2577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5143500" cy="51435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25833" t="-24847" r="-34404" b="-486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92567" y="1029879"/>
            <a:ext cx="11147067" cy="3442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9600" b="1">
                <a:solidFill>
                  <a:srgbClr val="FFFFFF"/>
                </a:solidFill>
                <a:latin typeface="Axiforma Bold"/>
                <a:ea typeface="+mn-lt"/>
                <a:cs typeface="+mn-lt"/>
                <a:sym typeface="Axiforma Bold"/>
              </a:rPr>
              <a:t>Framework front-end</a:t>
            </a:r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704" y="5420241"/>
            <a:ext cx="12502718" cy="3442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9600" b="1">
                <a:solidFill>
                  <a:srgbClr val="FFFFFF"/>
                </a:solidFill>
                <a:latin typeface="Axiforma Bold"/>
                <a:sym typeface="Axiforma Bold"/>
              </a:rPr>
              <a:t>Single Page Applications (SPA)</a:t>
            </a:r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302995" y="922545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3" y="0"/>
                </a:lnTo>
                <a:lnTo>
                  <a:pt x="1917413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772617"/>
            <a:ext cx="7711676" cy="6741765"/>
            <a:chOff x="0" y="0"/>
            <a:chExt cx="2009779" cy="1757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779" cy="1757006"/>
            </a:xfrm>
            <a:custGeom>
              <a:avLst/>
              <a:gdLst/>
              <a:ahLst/>
              <a:cxnLst/>
              <a:rect l="l" t="t" r="r" b="b"/>
              <a:pathLst>
                <a:path w="2009779" h="1757006">
                  <a:moveTo>
                    <a:pt x="20078" y="0"/>
                  </a:moveTo>
                  <a:lnTo>
                    <a:pt x="1989701" y="0"/>
                  </a:lnTo>
                  <a:cubicBezTo>
                    <a:pt x="2000790" y="0"/>
                    <a:pt x="2009779" y="8989"/>
                    <a:pt x="2009779" y="20078"/>
                  </a:cubicBezTo>
                  <a:lnTo>
                    <a:pt x="2009779" y="1736927"/>
                  </a:lnTo>
                  <a:cubicBezTo>
                    <a:pt x="2009779" y="1742252"/>
                    <a:pt x="2007664" y="1747359"/>
                    <a:pt x="2003898" y="1751125"/>
                  </a:cubicBezTo>
                  <a:cubicBezTo>
                    <a:pt x="2000133" y="1754890"/>
                    <a:pt x="1995026" y="1757006"/>
                    <a:pt x="1989701" y="1757006"/>
                  </a:cubicBezTo>
                  <a:lnTo>
                    <a:pt x="20078" y="1757006"/>
                  </a:lnTo>
                  <a:cubicBezTo>
                    <a:pt x="14753" y="1757006"/>
                    <a:pt x="9646" y="1754890"/>
                    <a:pt x="5881" y="1751125"/>
                  </a:cubicBezTo>
                  <a:cubicBezTo>
                    <a:pt x="2115" y="1747359"/>
                    <a:pt x="0" y="1742252"/>
                    <a:pt x="0" y="1736927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close/>
                </a:path>
              </a:pathLst>
            </a:custGeom>
            <a:solidFill>
              <a:srgbClr val="222222"/>
            </a:solidFill>
            <a:ln w="38100" cap="sq">
              <a:gradFill>
                <a:gsLst>
                  <a:gs pos="0">
                    <a:srgbClr val="6800FF">
                      <a:alpha val="100000"/>
                    </a:srgbClr>
                  </a:gs>
                  <a:gs pos="100000">
                    <a:srgbClr val="FF2C3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09779" cy="17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36374" y="-1163748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2545364"/>
            <a:ext cx="3730482" cy="109442"/>
            <a:chOff x="0" y="0"/>
            <a:chExt cx="982514" cy="2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01192"/>
            <a:ext cx="6245019" cy="75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6"/>
              </a:lnSpc>
            </a:pPr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Angular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8991" y="4175760"/>
            <a:ext cx="5870987" cy="234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Está diseñado para crear Single Page Applications (SPA), donde el contenido cambia dinámicamente sin recargar toda la página. Angular organiza el código en componentes, servicios y módulos, lo que facilita el desarrollo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escalable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 y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mantenible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.</a:t>
            </a:r>
            <a:endParaRPr lang="en-US" sz="2000">
              <a:solidFill>
                <a:srgbClr val="FFFFFF"/>
              </a:solidFill>
              <a:latin typeface="Montserrat Extra-Light"/>
              <a:ea typeface="Montserrat Extra-Light"/>
              <a:cs typeface="Montserrat Extra-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75760"/>
            <a:ext cx="5870987" cy="322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 Extra-Light"/>
              </a:rPr>
              <a:t>Angular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fue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creado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por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Misko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Hevery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2009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AngularJS, un framework para apps web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dinámicas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.</a:t>
            </a:r>
            <a:endParaRPr lang="es-ES" sz="2000">
              <a:solidFill>
                <a:srgbClr val="FFFFFF"/>
              </a:solidFill>
              <a:latin typeface="Montserrat Extra-Light"/>
            </a:endParaRPr>
          </a:p>
          <a:p>
            <a:r>
              <a:rPr lang="en-US" sz="2000">
                <a:solidFill>
                  <a:srgbClr val="FFFFFF"/>
                </a:solidFill>
                <a:latin typeface="Montserrat Extra-Light"/>
              </a:rPr>
              <a:t>En 2016, se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reescribió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Angular 2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TypeScript,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iniciando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el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Angular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moderno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.</a:t>
            </a:r>
          </a:p>
          <a:p>
            <a:r>
              <a:rPr lang="en-US" sz="2000">
                <a:solidFill>
                  <a:srgbClr val="FFFFFF"/>
                </a:solidFill>
                <a:latin typeface="Montserrat Extra-Light"/>
              </a:rPr>
              <a:t>Angular 14 (2022)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trajo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mejoras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componentes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independientes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y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formularios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tipados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.</a:t>
            </a:r>
          </a:p>
          <a:p>
            <a:pPr>
              <a:lnSpc>
                <a:spcPts val="3060"/>
              </a:lnSpc>
            </a:pPr>
            <a:r>
              <a:rPr lang="en-US" sz="2000">
                <a:solidFill>
                  <a:srgbClr val="FFFFFF"/>
                </a:solidFill>
                <a:latin typeface="Montserrat Extra-Light"/>
              </a:rPr>
              <a:t>Es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mantenido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por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Google y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a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mpliamente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usado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aplicaciones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web 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escalables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.</a:t>
            </a:r>
            <a:endParaRPr lang="en-US" sz="2000">
              <a:latin typeface="Montserrat Extra-Light"/>
              <a:ea typeface="Calibri"/>
              <a:cs typeface="Calibr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n 13" descr="What's new in Angular 14? | Ninja Squad">
            <a:extLst>
              <a:ext uri="{FF2B5EF4-FFF2-40B4-BE49-F238E27FC236}">
                <a16:creationId xmlns:a16="http://schemas.microsoft.com/office/drawing/2014/main" id="{4A2A1D8C-7240-F6D5-4C01-B07783F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70" y="1179328"/>
            <a:ext cx="23812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36033-3439-4F16-ADAC-AC5702448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74027B-6985-8136-D751-9BE0A134E2B6}"/>
              </a:ext>
            </a:extLst>
          </p:cNvPr>
          <p:cNvGrpSpPr/>
          <p:nvPr/>
        </p:nvGrpSpPr>
        <p:grpSpPr>
          <a:xfrm>
            <a:off x="9144000" y="1772617"/>
            <a:ext cx="7711676" cy="6741765"/>
            <a:chOff x="0" y="0"/>
            <a:chExt cx="2009779" cy="1757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A708F8-AE66-3624-83F9-E2AF18DA032B}"/>
                </a:ext>
              </a:extLst>
            </p:cNvPr>
            <p:cNvSpPr/>
            <p:nvPr/>
          </p:nvSpPr>
          <p:spPr>
            <a:xfrm>
              <a:off x="0" y="0"/>
              <a:ext cx="2009779" cy="1757006"/>
            </a:xfrm>
            <a:custGeom>
              <a:avLst/>
              <a:gdLst/>
              <a:ahLst/>
              <a:cxnLst/>
              <a:rect l="l" t="t" r="r" b="b"/>
              <a:pathLst>
                <a:path w="2009779" h="1757006">
                  <a:moveTo>
                    <a:pt x="20078" y="0"/>
                  </a:moveTo>
                  <a:lnTo>
                    <a:pt x="1989701" y="0"/>
                  </a:lnTo>
                  <a:cubicBezTo>
                    <a:pt x="2000790" y="0"/>
                    <a:pt x="2009779" y="8989"/>
                    <a:pt x="2009779" y="20078"/>
                  </a:cubicBezTo>
                  <a:lnTo>
                    <a:pt x="2009779" y="1736927"/>
                  </a:lnTo>
                  <a:cubicBezTo>
                    <a:pt x="2009779" y="1742252"/>
                    <a:pt x="2007664" y="1747359"/>
                    <a:pt x="2003898" y="1751125"/>
                  </a:cubicBezTo>
                  <a:cubicBezTo>
                    <a:pt x="2000133" y="1754890"/>
                    <a:pt x="1995026" y="1757006"/>
                    <a:pt x="1989701" y="1757006"/>
                  </a:cubicBezTo>
                  <a:lnTo>
                    <a:pt x="20078" y="1757006"/>
                  </a:lnTo>
                  <a:cubicBezTo>
                    <a:pt x="14753" y="1757006"/>
                    <a:pt x="9646" y="1754890"/>
                    <a:pt x="5881" y="1751125"/>
                  </a:cubicBezTo>
                  <a:cubicBezTo>
                    <a:pt x="2115" y="1747359"/>
                    <a:pt x="0" y="1742252"/>
                    <a:pt x="0" y="1736927"/>
                  </a:cubicBezTo>
                  <a:lnTo>
                    <a:pt x="0" y="20078"/>
                  </a:lnTo>
                  <a:cubicBezTo>
                    <a:pt x="0" y="14753"/>
                    <a:pt x="2115" y="9646"/>
                    <a:pt x="5881" y="5881"/>
                  </a:cubicBezTo>
                  <a:cubicBezTo>
                    <a:pt x="9646" y="2115"/>
                    <a:pt x="14753" y="0"/>
                    <a:pt x="20078" y="0"/>
                  </a:cubicBezTo>
                  <a:close/>
                </a:path>
              </a:pathLst>
            </a:custGeom>
            <a:solidFill>
              <a:srgbClr val="222222"/>
            </a:solidFill>
            <a:ln w="38100" cap="sq">
              <a:gradFill>
                <a:gsLst>
                  <a:gs pos="0">
                    <a:srgbClr val="6800FF">
                      <a:alpha val="100000"/>
                    </a:srgbClr>
                  </a:gs>
                  <a:gs pos="100000">
                    <a:srgbClr val="FF2C3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73F4AA-6C02-F2FF-36A2-4EE96E7848C1}"/>
                </a:ext>
              </a:extLst>
            </p:cNvPr>
            <p:cNvSpPr txBox="1"/>
            <p:nvPr/>
          </p:nvSpPr>
          <p:spPr>
            <a:xfrm>
              <a:off x="0" y="-38100"/>
              <a:ext cx="2009779" cy="17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2A8C821-9AE8-BA7B-86E4-A9A3ADFBB0DA}"/>
              </a:ext>
            </a:extLst>
          </p:cNvPr>
          <p:cNvSpPr/>
          <p:nvPr/>
        </p:nvSpPr>
        <p:spPr>
          <a:xfrm>
            <a:off x="2336374" y="-1163748"/>
            <a:ext cx="12156190" cy="12315095"/>
          </a:xfrm>
          <a:custGeom>
            <a:avLst/>
            <a:gdLst/>
            <a:ahLst/>
            <a:cxnLst/>
            <a:rect l="l" t="t" r="r" b="b"/>
            <a:pathLst>
              <a:path w="12156190" h="12315095">
                <a:moveTo>
                  <a:pt x="0" y="0"/>
                </a:moveTo>
                <a:lnTo>
                  <a:pt x="12156190" y="0"/>
                </a:lnTo>
                <a:lnTo>
                  <a:pt x="12156190" y="12315095"/>
                </a:lnTo>
                <a:lnTo>
                  <a:pt x="0" y="12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9976A7D-9F06-9CCC-B718-F12328FAD520}"/>
              </a:ext>
            </a:extLst>
          </p:cNvPr>
          <p:cNvGrpSpPr/>
          <p:nvPr/>
        </p:nvGrpSpPr>
        <p:grpSpPr>
          <a:xfrm>
            <a:off x="1028700" y="2545364"/>
            <a:ext cx="3730482" cy="109442"/>
            <a:chOff x="0" y="0"/>
            <a:chExt cx="982514" cy="288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AC7EA2-D39A-A114-6A38-9EE86B9FC2E4}"/>
                </a:ext>
              </a:extLst>
            </p:cNvPr>
            <p:cNvSpPr/>
            <p:nvPr/>
          </p:nvSpPr>
          <p:spPr>
            <a:xfrm>
              <a:off x="0" y="0"/>
              <a:ext cx="982514" cy="28824"/>
            </a:xfrm>
            <a:custGeom>
              <a:avLst/>
              <a:gdLst/>
              <a:ahLst/>
              <a:cxnLst/>
              <a:rect l="l" t="t" r="r" b="b"/>
              <a:pathLst>
                <a:path w="982514" h="28824">
                  <a:moveTo>
                    <a:pt x="0" y="0"/>
                  </a:moveTo>
                  <a:lnTo>
                    <a:pt x="982514" y="0"/>
                  </a:lnTo>
                  <a:lnTo>
                    <a:pt x="982514" y="28824"/>
                  </a:lnTo>
                  <a:lnTo>
                    <a:pt x="0" y="28824"/>
                  </a:lnTo>
                  <a:close/>
                </a:path>
              </a:pathLst>
            </a:custGeom>
            <a:gradFill rotWithShape="1">
              <a:gsLst>
                <a:gs pos="0">
                  <a:srgbClr val="6800FF">
                    <a:alpha val="100000"/>
                  </a:srgbClr>
                </a:gs>
                <a:gs pos="100000">
                  <a:srgbClr val="FF2C3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C4AEE7D-9138-5963-698D-9868B5DA22C9}"/>
                </a:ext>
              </a:extLst>
            </p:cNvPr>
            <p:cNvSpPr txBox="1"/>
            <p:nvPr/>
          </p:nvSpPr>
          <p:spPr>
            <a:xfrm>
              <a:off x="0" y="-152400"/>
              <a:ext cx="982514" cy="18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514D4C7-2961-B902-C4AB-ABB8E610486A}"/>
              </a:ext>
            </a:extLst>
          </p:cNvPr>
          <p:cNvSpPr txBox="1"/>
          <p:nvPr/>
        </p:nvSpPr>
        <p:spPr>
          <a:xfrm>
            <a:off x="1028700" y="1739169"/>
            <a:ext cx="636020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</a:t>
            </a:r>
            <a:r>
              <a:rPr lang="en-US" sz="5400" b="1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Cómo</a:t>
            </a:r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5400" b="1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funciona</a:t>
            </a:r>
            <a:r>
              <a:rPr lang="en-US" sz="54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Angular?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133B8A-3573-F8E1-C913-05148A95E125}"/>
              </a:ext>
            </a:extLst>
          </p:cNvPr>
          <p:cNvSpPr txBox="1"/>
          <p:nvPr/>
        </p:nvSpPr>
        <p:spPr>
          <a:xfrm>
            <a:off x="11599828" y="4175760"/>
            <a:ext cx="4400150" cy="2349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Componentes, 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Servicios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, 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Módulos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, 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Directivas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, 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Pipes, 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Routing</a:t>
            </a:r>
            <a:endParaRPr lang="es-E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57D440-2FAB-177B-0262-665766BD28AF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203351E-10FA-BC4D-9AD6-83ED0AF251A7}"/>
              </a:ext>
            </a:extLst>
          </p:cNvPr>
          <p:cNvSpPr txBox="1"/>
          <p:nvPr/>
        </p:nvSpPr>
        <p:spPr>
          <a:xfrm>
            <a:off x="1028700" y="4175760"/>
            <a:ext cx="696082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Montserrat Extra-Light"/>
              </a:rPr>
              <a:t>TypeScript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base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Estructura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basada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módulos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</a:rPr>
              <a:t>Componentes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como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bloques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de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construcción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</a:rPr>
              <a:t>Data Binding y DOM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reactivo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</a:rPr>
              <a:t>Routing (SPA)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Servicios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e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Inyección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de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Dependencias</a:t>
            </a:r>
            <a:br>
              <a:rPr lang="en-US" sz="2000">
                <a:solidFill>
                  <a:srgbClr val="FFFFFF"/>
                </a:solidFill>
                <a:latin typeface="Montserrat Extra-Light"/>
              </a:rPr>
            </a:br>
            <a:r>
              <a:rPr lang="en-US" sz="2000">
                <a:solidFill>
                  <a:srgbClr val="FFFFFF"/>
                </a:solidFill>
                <a:latin typeface="Montserrat Extra-Light"/>
              </a:rPr>
              <a:t>Standalone Components (</a:t>
            </a: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Novedad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Montserrat Extra-Light"/>
              </a:rPr>
              <a:t>en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Angular 14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)</a:t>
            </a:r>
            <a:b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</a:br>
            <a:r>
              <a:rPr lang="en-US" sz="2000" err="1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Compilación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 Ahead-of-Time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 (</a:t>
            </a:r>
            <a:r>
              <a:rPr lang="en-US" sz="2000">
                <a:solidFill>
                  <a:srgbClr val="FFFFFF"/>
                </a:solidFill>
                <a:latin typeface="Montserrat Extra-Light"/>
                <a:ea typeface="+mn-lt"/>
                <a:cs typeface="+mn-lt"/>
              </a:rPr>
              <a:t>AOT</a:t>
            </a:r>
            <a:r>
              <a:rPr lang="en-US" sz="2000">
                <a:solidFill>
                  <a:srgbClr val="FFFFFF"/>
                </a:solidFill>
                <a:latin typeface="Montserrat Extra-Light"/>
              </a:rPr>
              <a:t>)</a:t>
            </a:r>
            <a:endParaRPr lang="es-E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7B707C8-0D9C-D908-B9D7-7D3381600AD4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n 13" descr="What's new in Angular 14? | Ninja Squad">
            <a:extLst>
              <a:ext uri="{FF2B5EF4-FFF2-40B4-BE49-F238E27FC236}">
                <a16:creationId xmlns:a16="http://schemas.microsoft.com/office/drawing/2014/main" id="{F870F0BC-C346-8853-5252-B874B20D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70" y="122363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0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822" y="0"/>
            <a:ext cx="8929063" cy="10287000"/>
            <a:chOff x="0" y="0"/>
            <a:chExt cx="1190541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655" r="19514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589924" y="3676650"/>
            <a:ext cx="6697783" cy="194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Componentes</a:t>
            </a:r>
          </a:p>
          <a:p>
            <a:pPr algn="l">
              <a:lnSpc>
                <a:spcPts val="8539"/>
              </a:lnSpc>
              <a:spcBef>
                <a:spcPct val="0"/>
              </a:spcBef>
            </a:pPr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89924" y="5295674"/>
            <a:ext cx="8024686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unidad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básica</a:t>
            </a:r>
            <a:endParaRPr lang="en-US" sz="2200" err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visible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pantalla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específica</a:t>
            </a:r>
            <a:endParaRPr lang="en-US" sz="2200" err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tiene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HTML (vista), CSS (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estilo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 y TypeScript (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lógica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b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Home que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muestra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página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inicio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sym typeface="Montserrat"/>
            </a:endParaRPr>
          </a:p>
          <a:p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Analogía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piezas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LEGO que juntas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56574" y="473074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772966"/>
            <a:ext cx="5069008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50" b="1" err="1">
                <a:solidFill>
                  <a:srgbClr val="FFFFFF"/>
                </a:solidFill>
                <a:latin typeface="Montserrat Bold"/>
                <a:sym typeface="Montserrat Bold"/>
              </a:rPr>
              <a:t>Servicios</a:t>
            </a:r>
            <a:endParaRPr lang="es-ES" err="1"/>
          </a:p>
        </p:txBody>
      </p:sp>
      <p:sp>
        <p:nvSpPr>
          <p:cNvPr id="5" name="TextBox 5"/>
          <p:cNvSpPr txBox="1"/>
          <p:nvPr/>
        </p:nvSpPr>
        <p:spPr>
          <a:xfrm>
            <a:off x="685800" y="5010990"/>
            <a:ext cx="8100886" cy="440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contienen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lógica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negocio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reutilizables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tienen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interfaz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visual (no son vistas).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para: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spcBef>
                <a:spcPct val="0"/>
              </a:spcBef>
            </a:pP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llamadas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HTTP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spcBef>
                <a:spcPct val="0"/>
              </a:spcBef>
            </a:pP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Compartir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entre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spcBef>
                <a:spcPct val="0"/>
              </a:spcBef>
            </a:pP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Realizar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validaciones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etc.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  <a:p>
            <a:pPr>
              <a:spcBef>
                <a:spcPct val="0"/>
              </a:spcBef>
            </a:pP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inyectan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mediante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inyección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dependencias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>
              <a:spcBef>
                <a:spcPct val="0"/>
              </a:spcBef>
            </a:pPr>
            <a:b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</a:b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Analogía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: Son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como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los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“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cerebros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” o “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ayudantes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” invisibles que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trabajan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tras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bambalinas</a:t>
            </a:r>
            <a:r>
              <a:rPr lang="en-US" sz="220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.</a:t>
            </a:r>
          </a:p>
          <a:p>
            <a:pPr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2450" y="683690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45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/>
          <p:cNvSpPr/>
          <p:nvPr/>
        </p:nvSpPr>
        <p:spPr>
          <a:xfrm>
            <a:off x="55245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144443-4F24-C9AC-7AAD-DBA08653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89" t="-153" r="12856" b="153"/>
          <a:stretch/>
        </p:blipFill>
        <p:spPr>
          <a:xfrm>
            <a:off x="8788978" y="1574"/>
            <a:ext cx="9498337" cy="10287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C34">
                <a:alpha val="100000"/>
              </a:srgbClr>
            </a:gs>
            <a:gs pos="100000">
              <a:srgbClr val="6800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58937" y="0"/>
            <a:ext cx="8929063" cy="10287000"/>
            <a:chOff x="0" y="0"/>
            <a:chExt cx="1190541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561" r="9608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4770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81050" y="3696766"/>
            <a:ext cx="5069008" cy="1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50" b="1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Módulos</a:t>
            </a:r>
            <a:endParaRPr lang="en-US" sz="6050" b="1" err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  <a:p>
            <a:pPr algn="l">
              <a:lnSpc>
                <a:spcPts val="8539"/>
              </a:lnSpc>
              <a:spcBef>
                <a:spcPct val="0"/>
              </a:spcBef>
            </a:pPr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1050" y="4801440"/>
            <a:ext cx="8634286" cy="466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agrupadores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lógicos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otros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Angular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tiene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módulo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raíz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AppModule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Puedes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módulos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UsersModule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DashboardModule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etc.) para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Cargar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manera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modular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carga con Lazy Loading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Analogía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carpetas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cajones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donde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guardas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piezas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relacionadas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7700" y="683690"/>
            <a:ext cx="4348354" cy="445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99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70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EE7B4-29BD-F91F-5089-8F214763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34BC17-ABCB-1DBE-B08B-3388FD18DD4B}"/>
              </a:ext>
            </a:extLst>
          </p:cNvPr>
          <p:cNvGrpSpPr/>
          <p:nvPr/>
        </p:nvGrpSpPr>
        <p:grpSpPr>
          <a:xfrm>
            <a:off x="-207822" y="0"/>
            <a:ext cx="8929063" cy="10287000"/>
            <a:chOff x="0" y="0"/>
            <a:chExt cx="11905417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71DD06D-2D85-5223-2D5B-825EF52A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655" r="19514"/>
            <a:stretch>
              <a:fillRect/>
            </a:stretch>
          </p:blipFill>
          <p:spPr>
            <a:xfrm>
              <a:off x="0" y="0"/>
              <a:ext cx="11905417" cy="13716000"/>
            </a:xfrm>
            <a:prstGeom prst="rect">
              <a:avLst/>
            </a:prstGeom>
          </p:spPr>
        </p:pic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14DB421-F8BB-A95B-A10E-34AC03609BD5}"/>
              </a:ext>
            </a:extLst>
          </p:cNvPr>
          <p:cNvSpPr txBox="1"/>
          <p:nvPr/>
        </p:nvSpPr>
        <p:spPr>
          <a:xfrm>
            <a:off x="9589924" y="3676650"/>
            <a:ext cx="6697783" cy="287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50" b="1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Directivas</a:t>
            </a:r>
            <a:endParaRPr lang="en-US" sz="6050" b="1" err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  <a:p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  <a:p>
            <a:pPr algn="l">
              <a:lnSpc>
                <a:spcPts val="8539"/>
              </a:lnSpc>
              <a:spcBef>
                <a:spcPct val="0"/>
              </a:spcBef>
            </a:pPr>
            <a:endParaRPr lang="en-US" sz="6050" b="1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B4A2561-831B-EAD2-FDBC-DCF4BB86B1BE}"/>
              </a:ext>
            </a:extLst>
          </p:cNvPr>
          <p:cNvSpPr txBox="1"/>
          <p:nvPr/>
        </p:nvSpPr>
        <p:spPr>
          <a:xfrm>
            <a:off x="9589924" y="5295674"/>
            <a:ext cx="8024686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modifican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comportamiento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apariencia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DOM.</a:t>
            </a:r>
            <a:endParaRPr lang="en-US" sz="2200" err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Hay 2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Estructurales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Modifican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DOM (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agregan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quitan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 Ej: *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ngIf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*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ngFor</a:t>
            </a:r>
            <a:endParaRPr lang="en-US" sz="2200" err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Atributo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Cambian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apariencia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comportamiento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sin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Ej: [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ngClass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], [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ngStyle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lang="en-US" sz="2200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  <a:p>
            <a:endParaRPr lang="en-US" sz="2200">
              <a:solidFill>
                <a:srgbClr val="FFFFFF"/>
              </a:solidFill>
              <a:latin typeface="Montserrat"/>
              <a:ea typeface="Calibri"/>
              <a:cs typeface="Calibri"/>
            </a:endParaRP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Analogía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: 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como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 "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órdenes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" que das 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los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elementos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 HTML para que se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comporten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cierta</a:t>
            </a:r>
            <a:r>
              <a:rPr lang="en-US" sz="2200">
                <a:solidFill>
                  <a:srgbClr val="FFFFFF"/>
                </a:solidFill>
                <a:latin typeface="Montserrat"/>
                <a:ea typeface="Calibri"/>
                <a:cs typeface="Calibri"/>
              </a:rPr>
              <a:t> forma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595884-9DBA-2916-A639-9583E4D264DC}"/>
              </a:ext>
            </a:extLst>
          </p:cNvPr>
          <p:cNvSpPr txBox="1"/>
          <p:nvPr/>
        </p:nvSpPr>
        <p:spPr>
          <a:xfrm>
            <a:off x="9456574" y="473074"/>
            <a:ext cx="4348354" cy="296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5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04</a:t>
            </a:r>
            <a:endParaRPr lang="en-US" sz="18999" b="1">
              <a:solidFill>
                <a:srgbClr val="FFFFFF"/>
              </a:solidFill>
              <a:latin typeface="Axiforma Bold"/>
              <a:ea typeface="Axiforma Bold"/>
              <a:cs typeface="Axiforma Bold"/>
              <a:sym typeface="Axiforma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92C581-3985-E410-6CF7-6ACB516BBDC2}"/>
              </a:ext>
            </a:extLst>
          </p:cNvPr>
          <p:cNvSpPr txBox="1"/>
          <p:nvPr/>
        </p:nvSpPr>
        <p:spPr>
          <a:xfrm>
            <a:off x="14740657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1F6644C-DC81-DEA9-F8BA-D6E43F635835}"/>
              </a:ext>
            </a:extLst>
          </p:cNvPr>
          <p:cNvSpPr/>
          <p:nvPr/>
        </p:nvSpPr>
        <p:spPr>
          <a:xfrm>
            <a:off x="15341888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59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800FF">
                <a:alpha val="100000"/>
              </a:srgbClr>
            </a:gs>
            <a:gs pos="100000">
              <a:srgbClr val="FF2C34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07C9E-0EF9-47C9-37BB-6FA5E1FCE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95C43BB-0C97-DDC8-C052-7598D9AF61AF}"/>
              </a:ext>
            </a:extLst>
          </p:cNvPr>
          <p:cNvSpPr txBox="1"/>
          <p:nvPr/>
        </p:nvSpPr>
        <p:spPr>
          <a:xfrm>
            <a:off x="685800" y="3849166"/>
            <a:ext cx="5069008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  <a:spcBef>
                <a:spcPct val="0"/>
              </a:spcBef>
            </a:pPr>
            <a:r>
              <a:rPr lang="en-US" sz="6050" b="1">
                <a:solidFill>
                  <a:srgbClr val="FFFFFF"/>
                </a:solidFill>
                <a:latin typeface="Montserrat Bold"/>
                <a:sym typeface="Montserrat Bold"/>
              </a:rPr>
              <a:t>Pipe</a:t>
            </a:r>
            <a:endParaRPr lang="es-E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2DF0C6-3F29-4738-5DB3-264FADC9C904}"/>
              </a:ext>
            </a:extLst>
          </p:cNvPr>
          <p:cNvSpPr txBox="1"/>
          <p:nvPr/>
        </p:nvSpPr>
        <p:spPr>
          <a:xfrm>
            <a:off x="685800" y="5087190"/>
            <a:ext cx="8100886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transformadores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mostrar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manera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amigable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vista.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Usados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template para: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Formatear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fechas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(date)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Convertir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mayúsculas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(uppercase)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formato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moneda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(currency)</a:t>
            </a:r>
            <a:b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También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puedes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pipes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personalizados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Analogía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Son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filtros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que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antes de </a:t>
            </a:r>
            <a:r>
              <a:rPr lang="en-US" sz="220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mostrar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algo.</a:t>
            </a:r>
          </a:p>
          <a:p>
            <a:pPr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5DB0BC-A04C-896F-4B25-71B52CBA8AFF}"/>
              </a:ext>
            </a:extLst>
          </p:cNvPr>
          <p:cNvSpPr txBox="1"/>
          <p:nvPr/>
        </p:nvSpPr>
        <p:spPr>
          <a:xfrm>
            <a:off x="552450" y="683690"/>
            <a:ext cx="4348354" cy="296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9"/>
              </a:lnSpc>
              <a:spcBef>
                <a:spcPct val="0"/>
              </a:spcBef>
            </a:pPr>
            <a:r>
              <a:rPr lang="en-US" sz="18950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05</a:t>
            </a:r>
            <a:endParaRPr lang="en-US" sz="18999" b="1">
              <a:solidFill>
                <a:srgbClr val="FFFFFF"/>
              </a:solidFill>
              <a:latin typeface="Axiforma Bold"/>
              <a:ea typeface="Axiforma Bold"/>
              <a:cs typeface="Axiforma Bold"/>
              <a:sym typeface="Axiforma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99CC360-65A7-29F8-92EE-989B28A7116A}"/>
              </a:ext>
            </a:extLst>
          </p:cNvPr>
          <p:cNvSpPr txBox="1"/>
          <p:nvPr/>
        </p:nvSpPr>
        <p:spPr>
          <a:xfrm>
            <a:off x="552450" y="700225"/>
            <a:ext cx="2518643" cy="32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"/>
              </a:lnSpc>
            </a:pPr>
            <a:r>
              <a:rPr lang="en-US" sz="1505" b="1">
                <a:solidFill>
                  <a:srgbClr val="FFFFFF"/>
                </a:solidFill>
                <a:latin typeface="Axiforma Bold"/>
                <a:ea typeface="Axiforma Bold"/>
                <a:cs typeface="Axiforma Bold"/>
                <a:sym typeface="Axiforma Bold"/>
              </a:rPr>
              <a:t>Accelerate your essence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20E35CD-AD87-FEB8-728D-0E2CBC8217E1}"/>
              </a:ext>
            </a:extLst>
          </p:cNvPr>
          <p:cNvSpPr/>
          <p:nvPr/>
        </p:nvSpPr>
        <p:spPr>
          <a:xfrm>
            <a:off x="552450" y="9258300"/>
            <a:ext cx="1917412" cy="484800"/>
          </a:xfrm>
          <a:custGeom>
            <a:avLst/>
            <a:gdLst/>
            <a:ahLst/>
            <a:cxnLst/>
            <a:rect l="l" t="t" r="r" b="b"/>
            <a:pathLst>
              <a:path w="1917412" h="484800">
                <a:moveTo>
                  <a:pt x="0" y="0"/>
                </a:moveTo>
                <a:lnTo>
                  <a:pt x="1917412" y="0"/>
                </a:lnTo>
                <a:lnTo>
                  <a:pt x="1917412" y="484800"/>
                </a:lnTo>
                <a:lnTo>
                  <a:pt x="0" y="48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7A9983-BBB5-9AA6-43AB-876FA828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89" t="-153" r="12856" b="153"/>
          <a:stretch/>
        </p:blipFill>
        <p:spPr>
          <a:xfrm>
            <a:off x="8788978" y="1574"/>
            <a:ext cx="9498337" cy="102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7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2A54281002CBE418311D68B3512BFDD" ma:contentTypeVersion="17" ma:contentTypeDescription="Crie um novo documento." ma:contentTypeScope="" ma:versionID="c9774bd0ba90395b2569a722589bc317">
  <xsd:schema xmlns:xsd="http://www.w3.org/2001/XMLSchema" xmlns:xs="http://www.w3.org/2001/XMLSchema" xmlns:p="http://schemas.microsoft.com/office/2006/metadata/properties" xmlns:ns2="daafa8e8-8ae0-4bcb-94a4-cd5819054a4b" xmlns:ns3="55c17996-8461-4d95-9411-7291efcc018e" targetNamespace="http://schemas.microsoft.com/office/2006/metadata/properties" ma:root="true" ma:fieldsID="067b90b27108feebb2bac6fe30f0ca39" ns2:_="" ns3:_="">
    <xsd:import namespace="daafa8e8-8ae0-4bcb-94a4-cd5819054a4b"/>
    <xsd:import namespace="55c17996-8461-4d95-9411-7291efcc01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fa8e8-8ae0-4bcb-94a4-cd5819054a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87da5a08-8e1f-4fc1-a282-d661ff800f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c17996-8461-4d95-9411-7291efcc018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1d9f01-2154-4452-b61a-0c72851df9f7}" ma:internalName="TaxCatchAll" ma:showField="CatchAllData" ma:web="55c17996-8461-4d95-9411-7291efcc01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afa8e8-8ae0-4bcb-94a4-cd5819054a4b">
      <Terms xmlns="http://schemas.microsoft.com/office/infopath/2007/PartnerControls"/>
    </lcf76f155ced4ddcb4097134ff3c332f>
    <TaxCatchAll xmlns="55c17996-8461-4d95-9411-7291efcc018e" xsi:nil="true"/>
  </documentManagement>
</p:properties>
</file>

<file path=customXml/itemProps1.xml><?xml version="1.0" encoding="utf-8"?>
<ds:datastoreItem xmlns:ds="http://schemas.openxmlformats.org/officeDocument/2006/customXml" ds:itemID="{72D71941-DA0A-4417-8214-FED76BD1A068}">
  <ds:schemaRefs>
    <ds:schemaRef ds:uri="55c17996-8461-4d95-9411-7291efcc018e"/>
    <ds:schemaRef ds:uri="daafa8e8-8ae0-4bcb-94a4-cd5819054a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252EE8-C452-4FA4-ABD3-32F1AFB741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FD8127-BA78-4BF2-8FA0-44D9ABB4C4FE}">
  <ds:schemaRefs>
    <ds:schemaRef ds:uri="55c17996-8461-4d95-9411-7291efcc018e"/>
    <ds:schemaRef ds:uri="daafa8e8-8ae0-4bcb-94a4-cd5819054a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Qintess 2025</dc:title>
  <cp:revision>6</cp:revision>
  <dcterms:created xsi:type="dcterms:W3CDTF">2006-08-16T00:00:00Z</dcterms:created>
  <dcterms:modified xsi:type="dcterms:W3CDTF">2025-05-09T18:54:55Z</dcterms:modified>
  <dc:identifier>DAGiXuLgZTA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0x010100A2A54281002CBE418311D68B3512BFDD</vt:lpwstr>
  </property>
  <property fmtid="{D5CDD505-2E9C-101B-9397-08002B2CF9AE}" pid="3" name="MediaServiceImageTags">
    <vt:lpwstr/>
  </property>
</Properties>
</file>